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061" r:id="rId1"/>
  </p:sldMasterIdLst>
  <p:sldIdLst>
    <p:sldId id="256" r:id="rId2"/>
    <p:sldId id="262" r:id="rId3"/>
    <p:sldId id="267" r:id="rId4"/>
    <p:sldId id="268" r:id="rId5"/>
    <p:sldId id="271" r:id="rId6"/>
    <p:sldId id="272" r:id="rId7"/>
    <p:sldId id="264" r:id="rId8"/>
    <p:sldId id="265" r:id="rId9"/>
    <p:sldId id="273" r:id="rId10"/>
    <p:sldId id="260" r:id="rId11"/>
    <p:sldId id="270" r:id="rId12"/>
    <p:sldId id="261"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67" d="100"/>
          <a:sy n="67" d="100"/>
        </p:scale>
        <p:origin x="452"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5963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8/31/2018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26445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8/31/2018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2396703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8/31/2018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24827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8/31/2018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441078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8/31/2018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141776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617580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41697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55334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8/31/2018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40413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8/31/2018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81105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8/31/2018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40756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8/31/2018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47611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8/31/2018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70820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smtClean="0"/>
              <a:pPr/>
              <a:t>8/31/2018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19574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smtClean="0"/>
              <a:pPr/>
              <a:t>8/31/2018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93114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8/31/2018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52787156"/>
      </p:ext>
    </p:extLst>
  </p:cSld>
  <p:clrMap bg1="lt1" tx1="dk1" bg2="lt2" tx2="dk2" accent1="accent1" accent2="accent2" accent3="accent3" accent4="accent4" accent5="accent5" accent6="accent6" hlink="hlink" folHlink="folHlink"/>
  <p:sldLayoutIdLst>
    <p:sldLayoutId id="2147484062" r:id="rId1"/>
    <p:sldLayoutId id="2147484063" r:id="rId2"/>
    <p:sldLayoutId id="2147484064" r:id="rId3"/>
    <p:sldLayoutId id="2147484065" r:id="rId4"/>
    <p:sldLayoutId id="2147484066" r:id="rId5"/>
    <p:sldLayoutId id="2147484067" r:id="rId6"/>
    <p:sldLayoutId id="2147484068" r:id="rId7"/>
    <p:sldLayoutId id="2147484069" r:id="rId8"/>
    <p:sldLayoutId id="2147484070" r:id="rId9"/>
    <p:sldLayoutId id="2147484071" r:id="rId10"/>
    <p:sldLayoutId id="2147484072" r:id="rId11"/>
    <p:sldLayoutId id="2147484073" r:id="rId12"/>
    <p:sldLayoutId id="2147484074" r:id="rId13"/>
    <p:sldLayoutId id="2147484075" r:id="rId14"/>
    <p:sldLayoutId id="2147484076" r:id="rId15"/>
    <p:sldLayoutId id="214748407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pravo@cn.relc.com" TargetMode="External"/><Relationship Id="rId2" Type="http://schemas.openxmlformats.org/officeDocument/2006/relationships/hyperlink" Target="http://narodcn.in.ua/"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54082" y="923926"/>
            <a:ext cx="11529391" cy="1292086"/>
          </a:xfrm>
        </p:spPr>
        <p:txBody>
          <a:bodyPr>
            <a:normAutofit fontScale="90000"/>
          </a:bodyPr>
          <a:lstStyle/>
          <a:p>
            <a:pPr algn="ctr"/>
            <a:r>
              <a:rPr lang="uk-UA" dirty="0" smtClean="0">
                <a:solidFill>
                  <a:srgbClr val="002060"/>
                </a:solidFill>
                <a:latin typeface="+mn-lt"/>
              </a:rPr>
              <a:t>Чернігівський центр </a:t>
            </a:r>
            <a:r>
              <a:rPr lang="en-US" dirty="0" smtClean="0">
                <a:solidFill>
                  <a:srgbClr val="002060"/>
                </a:solidFill>
                <a:latin typeface="+mn-lt"/>
              </a:rPr>
              <a:t/>
            </a:r>
            <a:br>
              <a:rPr lang="en-US" dirty="0" smtClean="0">
                <a:solidFill>
                  <a:srgbClr val="002060"/>
                </a:solidFill>
                <a:latin typeface="+mn-lt"/>
              </a:rPr>
            </a:br>
            <a:r>
              <a:rPr lang="uk-UA" dirty="0" smtClean="0">
                <a:solidFill>
                  <a:srgbClr val="002060"/>
                </a:solidFill>
                <a:latin typeface="+mn-lt"/>
              </a:rPr>
              <a:t>прав </a:t>
            </a:r>
            <a:r>
              <a:rPr lang="uk-UA" dirty="0" smtClean="0">
                <a:solidFill>
                  <a:srgbClr val="002060"/>
                </a:solidFill>
                <a:latin typeface="+mn-lt"/>
              </a:rPr>
              <a:t>людини</a:t>
            </a:r>
            <a:endParaRPr lang="ru-RU" dirty="0">
              <a:solidFill>
                <a:srgbClr val="002060"/>
              </a:solidFill>
              <a:latin typeface="+mn-lt"/>
            </a:endParaRPr>
          </a:p>
        </p:txBody>
      </p:sp>
      <p:sp>
        <p:nvSpPr>
          <p:cNvPr id="3" name="Подзаголовок 2"/>
          <p:cNvSpPr>
            <a:spLocks noGrp="1"/>
          </p:cNvSpPr>
          <p:nvPr>
            <p:ph type="subTitle" idx="1"/>
          </p:nvPr>
        </p:nvSpPr>
        <p:spPr>
          <a:xfrm>
            <a:off x="827086" y="3871291"/>
            <a:ext cx="7704415" cy="2246244"/>
          </a:xfrm>
        </p:spPr>
        <p:txBody>
          <a:bodyPr>
            <a:normAutofit/>
          </a:bodyPr>
          <a:lstStyle/>
          <a:p>
            <a:r>
              <a:rPr lang="uk-UA" sz="4400" b="1" i="1" dirty="0" smtClean="0">
                <a:solidFill>
                  <a:schemeClr val="accent6">
                    <a:lumMod val="75000"/>
                  </a:schemeClr>
                </a:solidFill>
              </a:rPr>
              <a:t>РІЧНИЙ ЗВІТ- </a:t>
            </a:r>
            <a:r>
              <a:rPr lang="uk-UA" sz="4400" b="1" i="1" dirty="0" smtClean="0">
                <a:solidFill>
                  <a:schemeClr val="accent6">
                    <a:lumMod val="75000"/>
                  </a:schemeClr>
                </a:solidFill>
              </a:rPr>
              <a:t>201</a:t>
            </a:r>
            <a:r>
              <a:rPr lang="ru-RU" sz="4400" b="1" i="1" dirty="0">
                <a:solidFill>
                  <a:schemeClr val="accent6">
                    <a:lumMod val="75000"/>
                  </a:schemeClr>
                </a:solidFill>
              </a:rPr>
              <a:t>7</a:t>
            </a:r>
            <a:endParaRPr lang="en-US" sz="4400" b="1" i="1" dirty="0" smtClean="0">
              <a:solidFill>
                <a:schemeClr val="accent6">
                  <a:lumMod val="75000"/>
                </a:schemeClr>
              </a:solidFill>
            </a:endParaRPr>
          </a:p>
          <a:p>
            <a:endParaRPr lang="ru-RU" sz="4400" b="1" i="1" dirty="0">
              <a:solidFill>
                <a:schemeClr val="accent6">
                  <a:lumMod val="75000"/>
                </a:schemeClr>
              </a:solidFill>
            </a:endParaRPr>
          </a:p>
        </p:txBody>
      </p:sp>
    </p:spTree>
    <p:extLst>
      <p:ext uri="{BB962C8B-B14F-4D97-AF65-F5344CB8AC3E}">
        <p14:creationId xmlns:p14="http://schemas.microsoft.com/office/powerpoint/2010/main" val="5198193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одзаголовок 3"/>
          <p:cNvSpPr>
            <a:spLocks noGrp="1"/>
          </p:cNvSpPr>
          <p:nvPr>
            <p:ph type="subTitle" idx="1"/>
          </p:nvPr>
        </p:nvSpPr>
        <p:spPr>
          <a:xfrm>
            <a:off x="684212" y="1212575"/>
            <a:ext cx="9662287" cy="4578626"/>
          </a:xfrm>
        </p:spPr>
        <p:txBody>
          <a:bodyPr/>
          <a:lstStyle/>
          <a:p>
            <a:endParaRPr lang="ru-RU" dirty="0"/>
          </a:p>
        </p:txBody>
      </p:sp>
      <p:graphicFrame>
        <p:nvGraphicFramePr>
          <p:cNvPr id="5" name="Таблица 4"/>
          <p:cNvGraphicFramePr>
            <a:graphicFrameLocks noGrp="1"/>
          </p:cNvGraphicFramePr>
          <p:nvPr>
            <p:extLst>
              <p:ext uri="{D42A27DB-BD31-4B8C-83A1-F6EECF244321}">
                <p14:modId xmlns:p14="http://schemas.microsoft.com/office/powerpoint/2010/main" val="1198482063"/>
              </p:ext>
            </p:extLst>
          </p:nvPr>
        </p:nvGraphicFramePr>
        <p:xfrm>
          <a:off x="294247" y="497539"/>
          <a:ext cx="11270223" cy="5970495"/>
        </p:xfrm>
        <a:graphic>
          <a:graphicData uri="http://schemas.openxmlformats.org/drawingml/2006/table">
            <a:tbl>
              <a:tblPr>
                <a:tableStyleId>{5C22544A-7EE6-4342-B048-85BDC9FD1C3A}</a:tableStyleId>
              </a:tblPr>
              <a:tblGrid>
                <a:gridCol w="9141832"/>
                <a:gridCol w="2128391"/>
              </a:tblGrid>
              <a:tr h="461176">
                <a:tc>
                  <a:txBody>
                    <a:bodyPr/>
                    <a:lstStyle/>
                    <a:p>
                      <a:pPr algn="ctr">
                        <a:lnSpc>
                          <a:spcPct val="107000"/>
                        </a:lnSpc>
                        <a:spcAft>
                          <a:spcPts val="0"/>
                        </a:spcAft>
                      </a:pPr>
                      <a:r>
                        <a:rPr lang="uk-UA" sz="1800" b="1" noProof="0" dirty="0" smtClean="0">
                          <a:solidFill>
                            <a:schemeClr val="accent6">
                              <a:lumMod val="75000"/>
                            </a:schemeClr>
                          </a:solidFill>
                          <a:effectLst/>
                        </a:rPr>
                        <a:t>Джерела фінансування діяльності</a:t>
                      </a:r>
                      <a:endParaRPr lang="uk-UA" sz="1800" b="1" noProof="0" dirty="0">
                        <a:solidFill>
                          <a:schemeClr val="accent6">
                            <a:lumMod val="75000"/>
                          </a:schemeClr>
                        </a:solidFill>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algn="ctr">
                        <a:lnSpc>
                          <a:spcPct val="107000"/>
                        </a:lnSpc>
                        <a:spcAft>
                          <a:spcPts val="0"/>
                        </a:spcAft>
                      </a:pPr>
                      <a:r>
                        <a:rPr lang="uk-UA" sz="1800" b="1" noProof="0" dirty="0" smtClean="0">
                          <a:effectLst/>
                        </a:rPr>
                        <a:t>Сума</a:t>
                      </a:r>
                      <a:endParaRPr lang="uk-UA" sz="1800" b="1" noProof="0" dirty="0">
                        <a:effectLst/>
                        <a:latin typeface="Times New Roman" panose="02020603050405020304" pitchFamily="18" charset="0"/>
                        <a:ea typeface="Times New Roman" panose="02020603050405020304" pitchFamily="18" charset="0"/>
                      </a:endParaRPr>
                    </a:p>
                  </a:txBody>
                  <a:tcPr marL="9525" marR="9525" marT="9525" marB="9525" anchor="ctr"/>
                </a:tc>
              </a:tr>
              <a:tr h="461176">
                <a:tc>
                  <a:txBody>
                    <a:bodyPr/>
                    <a:lstStyle/>
                    <a:p>
                      <a:pPr>
                        <a:lnSpc>
                          <a:spcPct val="107000"/>
                        </a:lnSpc>
                        <a:spcAft>
                          <a:spcPts val="0"/>
                        </a:spcAft>
                      </a:pPr>
                      <a:r>
                        <a:rPr lang="uk-UA" sz="2000" noProof="0" dirty="0" smtClean="0">
                          <a:effectLst/>
                        </a:rPr>
                        <a:t>Гранти</a:t>
                      </a:r>
                      <a:endParaRPr lang="uk-UA" sz="2000" noProof="0" dirty="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a:lnSpc>
                          <a:spcPct val="107000"/>
                        </a:lnSpc>
                        <a:spcAft>
                          <a:spcPts val="0"/>
                        </a:spcAft>
                      </a:pPr>
                      <a:r>
                        <a:rPr lang="uk-UA" sz="2000" noProof="0" dirty="0" smtClean="0">
                          <a:effectLst/>
                        </a:rPr>
                        <a:t> </a:t>
                      </a:r>
                      <a:endParaRPr lang="uk-UA" sz="2000" noProof="0" dirty="0">
                        <a:effectLst/>
                        <a:latin typeface="Times New Roman" panose="02020603050405020304" pitchFamily="18" charset="0"/>
                        <a:ea typeface="Times New Roman" panose="02020603050405020304" pitchFamily="18" charset="0"/>
                      </a:endParaRPr>
                    </a:p>
                  </a:txBody>
                  <a:tcPr marL="9525" marR="9525" marT="9525" marB="9525" anchor="ctr"/>
                </a:tc>
              </a:tr>
              <a:tr h="1370374">
                <a:tc>
                  <a:txBody>
                    <a:bodyPr/>
                    <a:lstStyle/>
                    <a:p>
                      <a:pPr>
                        <a:lnSpc>
                          <a:spcPct val="107000"/>
                        </a:lnSpc>
                        <a:spcAft>
                          <a:spcPts val="0"/>
                        </a:spcAft>
                      </a:pPr>
                      <a:r>
                        <a:rPr lang="uk-UA" sz="2000" u="sng" noProof="0" dirty="0" smtClean="0">
                          <a:effectLst/>
                        </a:rPr>
                        <a:t>Посольство США в Україні</a:t>
                      </a:r>
                      <a:endParaRPr lang="uk-UA" sz="2000" noProof="0" dirty="0" smtClean="0">
                        <a:effectLst/>
                      </a:endParaRPr>
                    </a:p>
                    <a:p>
                      <a:pPr>
                        <a:lnSpc>
                          <a:spcPct val="107000"/>
                        </a:lnSpc>
                        <a:spcAft>
                          <a:spcPts val="0"/>
                        </a:spcAft>
                      </a:pPr>
                      <a:r>
                        <a:rPr lang="uk-UA" sz="2000" noProof="0" dirty="0" smtClean="0">
                          <a:effectLst/>
                        </a:rPr>
                        <a:t>Проект: Сприяння імплементації антикорупційної реформи в регіонах.</a:t>
                      </a:r>
                      <a:endParaRPr lang="uk-UA" sz="2000" noProof="0" dirty="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algn="r">
                        <a:lnSpc>
                          <a:spcPct val="107000"/>
                        </a:lnSpc>
                        <a:spcAft>
                          <a:spcPts val="0"/>
                        </a:spcAft>
                      </a:pPr>
                      <a:r>
                        <a:rPr lang="uk-UA" sz="2000" kern="1200" noProof="0" dirty="0" smtClean="0">
                          <a:solidFill>
                            <a:schemeClr val="dk1"/>
                          </a:solidFill>
                          <a:effectLst/>
                          <a:latin typeface="+mn-lt"/>
                          <a:ea typeface="+mn-ea"/>
                          <a:cs typeface="+mn-cs"/>
                        </a:rPr>
                        <a:t>15,710 USD</a:t>
                      </a:r>
                      <a:endParaRPr lang="uk-UA" sz="2000" kern="1200" noProof="0" dirty="0">
                        <a:solidFill>
                          <a:schemeClr val="dk1"/>
                        </a:solidFill>
                        <a:effectLst/>
                        <a:latin typeface="+mn-lt"/>
                        <a:ea typeface="+mn-ea"/>
                        <a:cs typeface="+mn-cs"/>
                      </a:endParaRPr>
                    </a:p>
                  </a:txBody>
                  <a:tcPr marL="9525" marR="9525" marT="9525" marB="9525" anchor="ctr"/>
                </a:tc>
              </a:tr>
              <a:tr h="1370374">
                <a:tc>
                  <a:txBody>
                    <a:bodyPr/>
                    <a:lstStyle/>
                    <a:p>
                      <a:pPr>
                        <a:lnSpc>
                          <a:spcPct val="107000"/>
                        </a:lnSpc>
                        <a:spcAft>
                          <a:spcPts val="0"/>
                        </a:spcAft>
                      </a:pPr>
                      <a:r>
                        <a:rPr lang="uk-UA" sz="2000" u="sng" noProof="0" dirty="0" smtClean="0">
                          <a:effectLst/>
                        </a:rPr>
                        <a:t>USAID/ENGAGE</a:t>
                      </a:r>
                    </a:p>
                    <a:p>
                      <a:pPr>
                        <a:lnSpc>
                          <a:spcPct val="107000"/>
                        </a:lnSpc>
                        <a:spcAft>
                          <a:spcPts val="0"/>
                        </a:spcAft>
                      </a:pPr>
                      <a:r>
                        <a:rPr lang="uk-UA" sz="2000" noProof="0" dirty="0" smtClean="0">
                          <a:effectLst/>
                        </a:rPr>
                        <a:t>Проект: Просвіта молоді як потужний імпульс для подолання корупції в Україні</a:t>
                      </a:r>
                      <a:endParaRPr lang="uk-UA" sz="2000" noProof="0" dirty="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algn="r">
                        <a:lnSpc>
                          <a:spcPct val="107000"/>
                        </a:lnSpc>
                        <a:spcAft>
                          <a:spcPts val="0"/>
                        </a:spcAft>
                      </a:pPr>
                      <a:r>
                        <a:rPr lang="uk-UA" sz="2000" kern="1200" noProof="0" dirty="0" smtClean="0">
                          <a:solidFill>
                            <a:schemeClr val="dk1"/>
                          </a:solidFill>
                          <a:effectLst/>
                          <a:latin typeface="+mn-lt"/>
                          <a:ea typeface="+mn-ea"/>
                          <a:cs typeface="+mn-cs"/>
                        </a:rPr>
                        <a:t>32</a:t>
                      </a:r>
                      <a:r>
                        <a:rPr lang="en-GB" sz="2000" kern="1200" noProof="0" dirty="0" smtClean="0">
                          <a:solidFill>
                            <a:schemeClr val="dk1"/>
                          </a:solidFill>
                          <a:effectLst/>
                          <a:latin typeface="+mn-lt"/>
                          <a:ea typeface="+mn-ea"/>
                          <a:cs typeface="+mn-cs"/>
                        </a:rPr>
                        <a:t>,</a:t>
                      </a:r>
                      <a:r>
                        <a:rPr lang="uk-UA" sz="2000" kern="1200" noProof="0" dirty="0" smtClean="0">
                          <a:solidFill>
                            <a:schemeClr val="dk1"/>
                          </a:solidFill>
                          <a:effectLst/>
                          <a:latin typeface="+mn-lt"/>
                          <a:ea typeface="+mn-ea"/>
                          <a:cs typeface="+mn-cs"/>
                        </a:rPr>
                        <a:t>194 </a:t>
                      </a:r>
                      <a:r>
                        <a:rPr lang="en-GB" sz="2000" kern="1200" noProof="0" dirty="0" smtClean="0">
                          <a:solidFill>
                            <a:schemeClr val="dk1"/>
                          </a:solidFill>
                          <a:effectLst/>
                          <a:latin typeface="+mn-lt"/>
                          <a:ea typeface="+mn-ea"/>
                          <a:cs typeface="+mn-cs"/>
                        </a:rPr>
                        <a:t>USD</a:t>
                      </a:r>
                      <a:endParaRPr lang="uk-UA" sz="2000" kern="1200" noProof="0" dirty="0">
                        <a:solidFill>
                          <a:schemeClr val="dk1"/>
                        </a:solidFill>
                        <a:effectLst/>
                        <a:latin typeface="+mn-lt"/>
                        <a:ea typeface="+mn-ea"/>
                        <a:cs typeface="+mn-cs"/>
                      </a:endParaRPr>
                    </a:p>
                  </a:txBody>
                  <a:tcPr marL="9525" marR="9525" marT="9525" marB="9525" anchor="ctr"/>
                </a:tc>
              </a:tr>
              <a:tr h="923867">
                <a:tc>
                  <a:txBody>
                    <a:bodyPr/>
                    <a:lstStyle/>
                    <a:p>
                      <a:pPr>
                        <a:lnSpc>
                          <a:spcPct val="107000"/>
                        </a:lnSpc>
                      </a:pPr>
                      <a:r>
                        <a:rPr lang="uk-UA" sz="2000" u="sng" noProof="0" dirty="0" smtClean="0">
                          <a:effectLst/>
                        </a:rPr>
                        <a:t>Місцевий бізнес п</a:t>
                      </a:r>
                      <a:r>
                        <a:rPr lang="uk-UA" sz="2000" noProof="0" dirty="0" smtClean="0">
                          <a:effectLst/>
                        </a:rPr>
                        <a:t>роект: Підтримка</a:t>
                      </a:r>
                      <a:r>
                        <a:rPr lang="uk-UA" sz="2000" baseline="0" noProof="0" dirty="0" smtClean="0">
                          <a:effectLst/>
                        </a:rPr>
                        <a:t> діяльності юридичної приймальні</a:t>
                      </a:r>
                      <a:endParaRPr lang="uk-UA" sz="2000" noProof="0" dirty="0">
                        <a:effectLst/>
                        <a:latin typeface="Calibri" panose="020F0502020204030204" pitchFamily="34" charset="0"/>
                      </a:endParaRPr>
                    </a:p>
                  </a:txBody>
                  <a:tcPr marL="9525" marR="9525" marT="9525" marB="9525" anchor="ctr"/>
                </a:tc>
                <a:tc>
                  <a:txBody>
                    <a:bodyPr/>
                    <a:lstStyle/>
                    <a:p>
                      <a:pPr algn="r">
                        <a:lnSpc>
                          <a:spcPct val="107000"/>
                        </a:lnSpc>
                        <a:spcAft>
                          <a:spcPts val="0"/>
                        </a:spcAft>
                      </a:pPr>
                      <a:r>
                        <a:rPr lang="uk-UA" sz="2000" noProof="0" dirty="0" smtClean="0">
                          <a:effectLst/>
                        </a:rPr>
                        <a:t>72</a:t>
                      </a:r>
                      <a:r>
                        <a:rPr lang="en-GB" sz="2000" noProof="0" dirty="0" smtClean="0">
                          <a:effectLst/>
                        </a:rPr>
                        <a:t>,</a:t>
                      </a:r>
                      <a:r>
                        <a:rPr lang="uk-UA" sz="2000" noProof="0" dirty="0" smtClean="0">
                          <a:effectLst/>
                        </a:rPr>
                        <a:t>000 UAH </a:t>
                      </a:r>
                      <a:endParaRPr lang="uk-UA" sz="2000" noProof="0" dirty="0">
                        <a:effectLst/>
                        <a:latin typeface="Times New Roman" panose="02020603050405020304" pitchFamily="18" charset="0"/>
                        <a:ea typeface="Times New Roman" panose="02020603050405020304" pitchFamily="18" charset="0"/>
                      </a:endParaRPr>
                    </a:p>
                  </a:txBody>
                  <a:tcPr marL="9525" marR="9525" marT="9525" marB="9525" anchor="ctr"/>
                </a:tc>
              </a:tr>
              <a:tr h="461176">
                <a:tc>
                  <a:txBody>
                    <a:bodyPr/>
                    <a:lstStyle/>
                    <a:p>
                      <a:pPr>
                        <a:lnSpc>
                          <a:spcPct val="107000"/>
                        </a:lnSpc>
                        <a:spcAft>
                          <a:spcPts val="0"/>
                        </a:spcAft>
                      </a:pPr>
                      <a:r>
                        <a:rPr lang="uk-UA" sz="2000" noProof="0" dirty="0" smtClean="0">
                          <a:effectLst/>
                        </a:rPr>
                        <a:t>Добровільні пожертвування</a:t>
                      </a:r>
                      <a:endParaRPr lang="uk-UA" sz="2000" noProof="0" dirty="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algn="r">
                        <a:lnSpc>
                          <a:spcPct val="107000"/>
                        </a:lnSpc>
                        <a:spcAft>
                          <a:spcPts val="0"/>
                        </a:spcAft>
                      </a:pPr>
                      <a:r>
                        <a:rPr lang="uk-UA" sz="2000" noProof="0" dirty="0" smtClean="0">
                          <a:effectLst/>
                        </a:rPr>
                        <a:t> </a:t>
                      </a:r>
                      <a:endParaRPr lang="uk-UA" sz="2000" noProof="0" dirty="0">
                        <a:effectLst/>
                        <a:latin typeface="Times New Roman" panose="02020603050405020304" pitchFamily="18" charset="0"/>
                        <a:ea typeface="Times New Roman" panose="02020603050405020304" pitchFamily="18" charset="0"/>
                      </a:endParaRPr>
                    </a:p>
                  </a:txBody>
                  <a:tcPr marL="9525" marR="9525" marT="9525" marB="9525" anchor="ctr"/>
                </a:tc>
              </a:tr>
              <a:tr h="461176">
                <a:tc>
                  <a:txBody>
                    <a:bodyPr/>
                    <a:lstStyle/>
                    <a:p>
                      <a:pPr>
                        <a:lnSpc>
                          <a:spcPct val="107000"/>
                        </a:lnSpc>
                        <a:spcAft>
                          <a:spcPts val="0"/>
                        </a:spcAft>
                      </a:pPr>
                      <a:r>
                        <a:rPr lang="uk-UA" sz="2000" noProof="0" dirty="0" smtClean="0">
                          <a:effectLst/>
                        </a:rPr>
                        <a:t>Добровільні пожертвування приватних осіб</a:t>
                      </a:r>
                      <a:endParaRPr lang="uk-UA" sz="2000" noProof="0" dirty="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algn="r">
                        <a:lnSpc>
                          <a:spcPct val="107000"/>
                        </a:lnSpc>
                        <a:spcAft>
                          <a:spcPts val="0"/>
                        </a:spcAft>
                      </a:pPr>
                      <a:r>
                        <a:rPr lang="en-GB" sz="2000" noProof="0" dirty="0" smtClean="0">
                          <a:effectLst/>
                        </a:rPr>
                        <a:t>15 500</a:t>
                      </a:r>
                      <a:r>
                        <a:rPr lang="uk-UA" sz="2000" noProof="0" dirty="0" smtClean="0">
                          <a:effectLst/>
                        </a:rPr>
                        <a:t> UAH</a:t>
                      </a:r>
                      <a:endParaRPr lang="uk-UA" sz="2000" noProof="0" dirty="0">
                        <a:effectLst/>
                        <a:latin typeface="Times New Roman" panose="02020603050405020304" pitchFamily="18" charset="0"/>
                        <a:ea typeface="Times New Roman" panose="02020603050405020304" pitchFamily="18" charset="0"/>
                      </a:endParaRPr>
                    </a:p>
                  </a:txBody>
                  <a:tcPr marL="9525" marR="9525" marT="9525" marB="9525" anchor="ctr"/>
                </a:tc>
              </a:tr>
              <a:tr h="461176">
                <a:tc>
                  <a:txBody>
                    <a:bodyPr/>
                    <a:lstStyle/>
                    <a:p>
                      <a:pPr>
                        <a:lnSpc>
                          <a:spcPct val="107000"/>
                        </a:lnSpc>
                        <a:spcAft>
                          <a:spcPts val="0"/>
                        </a:spcAft>
                      </a:pPr>
                      <a:r>
                        <a:rPr lang="uk-UA" sz="2000" noProof="0" dirty="0" smtClean="0">
                          <a:effectLst/>
                        </a:rPr>
                        <a:t>Пасивні доходи</a:t>
                      </a:r>
                      <a:endParaRPr lang="uk-UA" sz="2000" noProof="0" dirty="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algn="r">
                        <a:lnSpc>
                          <a:spcPct val="107000"/>
                        </a:lnSpc>
                        <a:spcAft>
                          <a:spcPts val="0"/>
                        </a:spcAft>
                      </a:pPr>
                      <a:r>
                        <a:rPr lang="en-GB" sz="2000" noProof="0" dirty="0" smtClean="0">
                          <a:effectLst/>
                        </a:rPr>
                        <a:t>500</a:t>
                      </a:r>
                      <a:r>
                        <a:rPr lang="uk-UA" sz="2000" noProof="0" dirty="0" smtClean="0">
                          <a:effectLst/>
                        </a:rPr>
                        <a:t> UAH  </a:t>
                      </a:r>
                      <a:endParaRPr lang="uk-UA" sz="2000" noProof="0" dirty="0">
                        <a:effectLst/>
                        <a:latin typeface="Times New Roman" panose="02020603050405020304" pitchFamily="18" charset="0"/>
                        <a:ea typeface="Times New Roman" panose="02020603050405020304" pitchFamily="18" charset="0"/>
                      </a:endParaRPr>
                    </a:p>
                  </a:txBody>
                  <a:tcPr marL="9525" marR="9525" marT="9525" marB="9525" anchor="ctr"/>
                </a:tc>
              </a:tr>
            </a:tbl>
          </a:graphicData>
        </a:graphic>
      </p:graphicFrame>
    </p:spTree>
    <p:extLst>
      <p:ext uri="{BB962C8B-B14F-4D97-AF65-F5344CB8AC3E}">
        <p14:creationId xmlns:p14="http://schemas.microsoft.com/office/powerpoint/2010/main" val="38025117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2800" i="1" spc="40" dirty="0">
                <a:ln w="13335" cmpd="sng">
                  <a:solidFill>
                    <a:srgbClr val="7FD13B">
                      <a:lumMod val="50000"/>
                    </a:srgbClr>
                  </a:solidFill>
                  <a:prstDash val="solid"/>
                </a:ln>
                <a:solidFill>
                  <a:srgbClr val="1AB39F">
                    <a:lumMod val="75000"/>
                  </a:srgbClr>
                </a:solidFill>
              </a:rPr>
              <a:t>Інформація про донорів </a:t>
            </a:r>
            <a:endParaRPr lang="ru-RU" dirty="0"/>
          </a:p>
        </p:txBody>
      </p:sp>
      <p:sp>
        <p:nvSpPr>
          <p:cNvPr id="3" name="Объект 2"/>
          <p:cNvSpPr>
            <a:spLocks noGrp="1"/>
          </p:cNvSpPr>
          <p:nvPr>
            <p:ph idx="1"/>
          </p:nvPr>
        </p:nvSpPr>
        <p:spPr/>
        <p:txBody>
          <a:bodyPr>
            <a:normAutofit fontScale="92500"/>
          </a:bodyPr>
          <a:lstStyle/>
          <a:p>
            <a:r>
              <a:rPr lang="uk-UA" dirty="0" smtClean="0">
                <a:solidFill>
                  <a:schemeClr val="tx1"/>
                </a:solidFill>
              </a:rPr>
              <a:t>Міжнародний фонд Відродження</a:t>
            </a:r>
          </a:p>
          <a:p>
            <a:r>
              <a:rPr lang="uk-UA" dirty="0" smtClean="0">
                <a:solidFill>
                  <a:schemeClr val="tx1"/>
                </a:solidFill>
              </a:rPr>
              <a:t>Посольство США в Україні</a:t>
            </a:r>
          </a:p>
          <a:p>
            <a:r>
              <a:rPr lang="uk-UA" dirty="0" smtClean="0">
                <a:solidFill>
                  <a:schemeClr val="tx1"/>
                </a:solidFill>
              </a:rPr>
              <a:t>Канадський фонд підтримки місцевих ініціатив</a:t>
            </a:r>
          </a:p>
          <a:p>
            <a:r>
              <a:rPr lang="uk-UA" dirty="0" smtClean="0">
                <a:solidFill>
                  <a:schemeClr val="tx1"/>
                </a:solidFill>
              </a:rPr>
              <a:t>Міністерства Закордонних Справ республіки Естонія, Литви, Польщі </a:t>
            </a:r>
          </a:p>
          <a:p>
            <a:r>
              <a:rPr lang="uk-UA" dirty="0" smtClean="0">
                <a:solidFill>
                  <a:schemeClr val="tx1"/>
                </a:solidFill>
              </a:rPr>
              <a:t>Посольство республіки Польща в Україні</a:t>
            </a:r>
          </a:p>
          <a:p>
            <a:r>
              <a:rPr lang="uk-UA" dirty="0" smtClean="0">
                <a:solidFill>
                  <a:schemeClr val="tx1"/>
                </a:solidFill>
              </a:rPr>
              <a:t>Дім Свободи, США, та Дім Свободи, Україна</a:t>
            </a:r>
          </a:p>
          <a:p>
            <a:r>
              <a:rPr lang="uk-UA" dirty="0" smtClean="0">
                <a:solidFill>
                  <a:schemeClr val="tx1"/>
                </a:solidFill>
              </a:rPr>
              <a:t>Міжнародний фонд громадянських свобод</a:t>
            </a:r>
          </a:p>
          <a:p>
            <a:r>
              <a:rPr lang="uk-UA" dirty="0" smtClean="0">
                <a:solidFill>
                  <a:schemeClr val="tx1"/>
                </a:solidFill>
              </a:rPr>
              <a:t>Фонд підтримки прав людини та демократії Державного Департаменту США</a:t>
            </a:r>
          </a:p>
          <a:p>
            <a:r>
              <a:rPr lang="uk-UA" dirty="0" smtClean="0">
                <a:solidFill>
                  <a:schemeClr val="tx1"/>
                </a:solidFill>
              </a:rPr>
              <a:t>Чернігівська обласна та районні державні адміністрації</a:t>
            </a:r>
          </a:p>
          <a:p>
            <a:r>
              <a:rPr lang="uk-UA" dirty="0" smtClean="0">
                <a:solidFill>
                  <a:schemeClr val="tx1"/>
                </a:solidFill>
              </a:rPr>
              <a:t>Приватний бізнес</a:t>
            </a:r>
          </a:p>
          <a:p>
            <a:endParaRPr lang="ru-RU" dirty="0"/>
          </a:p>
        </p:txBody>
      </p:sp>
    </p:spTree>
    <p:extLst>
      <p:ext uri="{BB962C8B-B14F-4D97-AF65-F5344CB8AC3E}">
        <p14:creationId xmlns:p14="http://schemas.microsoft.com/office/powerpoint/2010/main" val="30914974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17443" y="457201"/>
            <a:ext cx="11529391" cy="1292086"/>
          </a:xfrm>
        </p:spPr>
        <p:txBody>
          <a:bodyPr>
            <a:normAutofit/>
          </a:bodyPr>
          <a:lstStyle/>
          <a:p>
            <a:r>
              <a:rPr lang="uk-UA" sz="3600" b="1" i="1" dirty="0" smtClean="0">
                <a:solidFill>
                  <a:schemeClr val="accent6">
                    <a:lumMod val="75000"/>
                  </a:schemeClr>
                </a:solidFill>
                <a:latin typeface="+mn-lt"/>
              </a:rPr>
              <a:t>Контакти</a:t>
            </a:r>
            <a:endParaRPr lang="ru-RU" sz="3600" b="1" i="1" dirty="0">
              <a:solidFill>
                <a:schemeClr val="accent6">
                  <a:lumMod val="75000"/>
                </a:schemeClr>
              </a:solidFill>
              <a:latin typeface="+mn-lt"/>
            </a:endParaRPr>
          </a:p>
        </p:txBody>
      </p:sp>
      <p:sp>
        <p:nvSpPr>
          <p:cNvPr id="3" name="Подзаголовок 2"/>
          <p:cNvSpPr>
            <a:spLocks noGrp="1"/>
          </p:cNvSpPr>
          <p:nvPr>
            <p:ph type="subTitle" idx="1"/>
          </p:nvPr>
        </p:nvSpPr>
        <p:spPr>
          <a:xfrm>
            <a:off x="147917" y="2030505"/>
            <a:ext cx="6199095" cy="2958354"/>
          </a:xfrm>
        </p:spPr>
        <p:txBody>
          <a:bodyPr>
            <a:normAutofit fontScale="70000" lnSpcReduction="20000"/>
          </a:bodyPr>
          <a:lstStyle/>
          <a:p>
            <a:r>
              <a:rPr lang="uk-UA" sz="4000" i="1" dirty="0" smtClean="0">
                <a:solidFill>
                  <a:schemeClr val="tx1"/>
                </a:solidFill>
              </a:rPr>
              <a:t>Чернігівський Центр Прав Людини </a:t>
            </a:r>
          </a:p>
          <a:p>
            <a:r>
              <a:rPr lang="en-US" sz="4000" i="1" dirty="0" smtClean="0">
                <a:solidFill>
                  <a:schemeClr val="bg2">
                    <a:lumMod val="50000"/>
                  </a:schemeClr>
                </a:solidFill>
                <a:hlinkClick r:id="rId2"/>
              </a:rPr>
              <a:t>www.pravocn.org.ua</a:t>
            </a:r>
            <a:endParaRPr lang="uk-UA" sz="4000" i="1" dirty="0" smtClean="0">
              <a:solidFill>
                <a:schemeClr val="bg2">
                  <a:lumMod val="50000"/>
                </a:schemeClr>
              </a:solidFill>
              <a:hlinkClick r:id="rId2"/>
            </a:endParaRPr>
          </a:p>
          <a:p>
            <a:r>
              <a:rPr lang="uk-UA" sz="4000" i="1" dirty="0" smtClean="0">
                <a:solidFill>
                  <a:schemeClr val="tx1"/>
                </a:solidFill>
              </a:rPr>
              <a:t>14017, м. Чернігів, </a:t>
            </a:r>
          </a:p>
          <a:p>
            <a:r>
              <a:rPr lang="uk-UA" sz="4000" i="1" dirty="0" smtClean="0">
                <a:solidFill>
                  <a:schemeClr val="tx1"/>
                </a:solidFill>
              </a:rPr>
              <a:t>вул. </a:t>
            </a:r>
            <a:r>
              <a:rPr lang="uk-UA" sz="4000" i="1" dirty="0" err="1" smtClean="0">
                <a:solidFill>
                  <a:schemeClr val="tx1"/>
                </a:solidFill>
              </a:rPr>
              <a:t>Жабинського</a:t>
            </a:r>
            <a:r>
              <a:rPr lang="uk-UA" sz="4000" i="1" dirty="0" smtClean="0">
                <a:solidFill>
                  <a:schemeClr val="tx1"/>
                </a:solidFill>
              </a:rPr>
              <a:t> 13/42</a:t>
            </a:r>
          </a:p>
          <a:p>
            <a:r>
              <a:rPr lang="en-US" sz="4000" i="1" dirty="0" smtClean="0">
                <a:solidFill>
                  <a:schemeClr val="bg1"/>
                </a:solidFill>
                <a:hlinkClick r:id="rId3"/>
              </a:rPr>
              <a:t>pravo@cn.relc.com</a:t>
            </a:r>
            <a:endParaRPr lang="en-US" sz="4000" i="1" dirty="0" smtClean="0">
              <a:solidFill>
                <a:schemeClr val="bg1"/>
              </a:solidFill>
            </a:endParaRPr>
          </a:p>
          <a:p>
            <a:r>
              <a:rPr lang="uk-UA" sz="4000" i="1" dirty="0" err="1" smtClean="0">
                <a:solidFill>
                  <a:schemeClr val="tx1"/>
                </a:solidFill>
              </a:rPr>
              <a:t>Тел</a:t>
            </a:r>
            <a:r>
              <a:rPr lang="uk-UA" sz="4000" i="1" dirty="0" smtClean="0">
                <a:solidFill>
                  <a:schemeClr val="tx1"/>
                </a:solidFill>
              </a:rPr>
              <a:t>./факс (0462) 67 75 75</a:t>
            </a:r>
            <a:endParaRPr lang="ru-RU" sz="4000" i="1" dirty="0">
              <a:solidFill>
                <a:schemeClr val="tx1"/>
              </a:solidFill>
            </a:endParaRPr>
          </a:p>
        </p:txBody>
      </p:sp>
    </p:spTree>
    <p:extLst>
      <p:ext uri="{BB962C8B-B14F-4D97-AF65-F5344CB8AC3E}">
        <p14:creationId xmlns:p14="http://schemas.microsoft.com/office/powerpoint/2010/main" val="243314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6295" y="510987"/>
            <a:ext cx="2838917" cy="874059"/>
          </a:xfrm>
        </p:spPr>
        <p:txBody>
          <a:bodyPr>
            <a:normAutofit/>
          </a:bodyPr>
          <a:lstStyle/>
          <a:p>
            <a:r>
              <a:rPr lang="ru-RU" sz="4400" i="1" dirty="0" smtClean="0">
                <a:solidFill>
                  <a:schemeClr val="accent6">
                    <a:lumMod val="75000"/>
                  </a:schemeClr>
                </a:solidFill>
              </a:rPr>
              <a:t>Мета</a:t>
            </a:r>
            <a:r>
              <a:rPr lang="ru-RU" sz="4400" dirty="0" smtClean="0">
                <a:solidFill>
                  <a:schemeClr val="accent6">
                    <a:lumMod val="75000"/>
                  </a:schemeClr>
                </a:solidFill>
              </a:rPr>
              <a:t> </a:t>
            </a:r>
            <a:endParaRPr lang="ru-RU" sz="4400" dirty="0">
              <a:solidFill>
                <a:schemeClr val="accent6">
                  <a:lumMod val="75000"/>
                </a:schemeClr>
              </a:solidFill>
            </a:endParaRPr>
          </a:p>
        </p:txBody>
      </p:sp>
      <p:sp>
        <p:nvSpPr>
          <p:cNvPr id="3" name="Объект 2"/>
          <p:cNvSpPr>
            <a:spLocks noGrp="1"/>
          </p:cNvSpPr>
          <p:nvPr>
            <p:ph idx="1"/>
          </p:nvPr>
        </p:nvSpPr>
        <p:spPr>
          <a:xfrm>
            <a:off x="1800317" y="1627094"/>
            <a:ext cx="8534400" cy="4424081"/>
          </a:xfrm>
        </p:spPr>
        <p:txBody>
          <a:bodyPr>
            <a:normAutofit/>
          </a:bodyPr>
          <a:lstStyle/>
          <a:p>
            <a:pPr marL="0" indent="0" algn="just">
              <a:spcAft>
                <a:spcPts val="0"/>
              </a:spcAft>
              <a:buNone/>
              <a:tabLst>
                <a:tab pos="2637155" algn="ctr"/>
                <a:tab pos="5274310" algn="r"/>
              </a:tabLst>
            </a:pPr>
            <a:r>
              <a:rPr lang="uk-UA" sz="2600" dirty="0" smtClean="0">
                <a:solidFill>
                  <a:schemeClr val="tx1"/>
                </a:solidFill>
              </a:rPr>
              <a:t>Сприяння </a:t>
            </a:r>
            <a:r>
              <a:rPr lang="uk-UA" sz="2600" dirty="0">
                <a:solidFill>
                  <a:schemeClr val="tx1"/>
                </a:solidFill>
              </a:rPr>
              <a:t>в розбудові відкритого демократичного громадянського суспільства шляхом </a:t>
            </a:r>
            <a:endParaRPr lang="uk-UA" sz="2600" dirty="0" smtClean="0">
              <a:solidFill>
                <a:schemeClr val="tx1"/>
              </a:solidFill>
            </a:endParaRPr>
          </a:p>
          <a:p>
            <a:pPr lvl="1" algn="just">
              <a:spcBef>
                <a:spcPts val="1200"/>
              </a:spcBef>
              <a:spcAft>
                <a:spcPts val="0"/>
              </a:spcAft>
              <a:tabLst>
                <a:tab pos="2637155" algn="ctr"/>
                <a:tab pos="5274310" algn="r"/>
              </a:tabLst>
            </a:pPr>
            <a:r>
              <a:rPr lang="uk-UA" sz="2400" dirty="0" smtClean="0"/>
              <a:t>захисту </a:t>
            </a:r>
            <a:r>
              <a:rPr lang="uk-UA" sz="2400" dirty="0"/>
              <a:t>та сприяння реалізації прав і свобод людини в усіх сферах суспільного життя</a:t>
            </a:r>
            <a:r>
              <a:rPr lang="uk-UA" sz="2400" dirty="0" smtClean="0"/>
              <a:t>,</a:t>
            </a:r>
          </a:p>
          <a:p>
            <a:pPr lvl="1" algn="just">
              <a:spcBef>
                <a:spcPts val="1200"/>
              </a:spcBef>
              <a:spcAft>
                <a:spcPts val="0"/>
              </a:spcAft>
              <a:tabLst>
                <a:tab pos="2637155" algn="ctr"/>
                <a:tab pos="5274310" algn="r"/>
              </a:tabLst>
            </a:pPr>
            <a:r>
              <a:rPr lang="uk-UA" sz="2400" dirty="0" smtClean="0"/>
              <a:t>провадження </a:t>
            </a:r>
            <a:r>
              <a:rPr lang="uk-UA" sz="2400" dirty="0"/>
              <a:t>культурної, екологічної, освітньої та наукової діяльності, </a:t>
            </a:r>
            <a:endParaRPr lang="uk-UA" sz="2400" dirty="0" smtClean="0"/>
          </a:p>
          <a:p>
            <a:pPr lvl="1" algn="just">
              <a:spcBef>
                <a:spcPts val="1200"/>
              </a:spcBef>
              <a:spcAft>
                <a:spcPts val="0"/>
              </a:spcAft>
              <a:tabLst>
                <a:tab pos="2637155" algn="ctr"/>
                <a:tab pos="5274310" algn="r"/>
              </a:tabLst>
            </a:pPr>
            <a:r>
              <a:rPr lang="uk-UA" sz="2400" dirty="0" smtClean="0"/>
              <a:t>сприяння </a:t>
            </a:r>
            <a:r>
              <a:rPr lang="uk-UA" sz="2400" dirty="0"/>
              <a:t>правоохоронним органам та органам державної влади у сфери боротьбі з організованою злочинністю та корупцією. </a:t>
            </a:r>
            <a:endParaRPr lang="ru-RU" sz="2400" dirty="0"/>
          </a:p>
          <a:p>
            <a:endParaRPr lang="ru-RU" dirty="0"/>
          </a:p>
        </p:txBody>
      </p:sp>
    </p:spTree>
    <p:extLst>
      <p:ext uri="{BB962C8B-B14F-4D97-AF65-F5344CB8AC3E}">
        <p14:creationId xmlns:p14="http://schemas.microsoft.com/office/powerpoint/2010/main" val="1153053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22848" y="547344"/>
            <a:ext cx="8534400" cy="783916"/>
          </a:xfrm>
        </p:spPr>
        <p:txBody>
          <a:bodyPr>
            <a:normAutofit/>
          </a:bodyPr>
          <a:lstStyle/>
          <a:p>
            <a:r>
              <a:rPr lang="uk-UA" i="1" dirty="0">
                <a:solidFill>
                  <a:schemeClr val="accent6">
                    <a:lumMod val="75000"/>
                  </a:schemeClr>
                </a:solidFill>
              </a:rPr>
              <a:t>Д</a:t>
            </a:r>
            <a:r>
              <a:rPr lang="uk-UA" b="1" i="1" dirty="0" smtClean="0">
                <a:solidFill>
                  <a:schemeClr val="accent6">
                    <a:lumMod val="75000"/>
                  </a:schemeClr>
                </a:solidFill>
              </a:rPr>
              <a:t>іяльність</a:t>
            </a:r>
            <a:endParaRPr lang="ru-RU" b="1" i="1" dirty="0">
              <a:solidFill>
                <a:schemeClr val="accent6">
                  <a:lumMod val="75000"/>
                </a:schemeClr>
              </a:solidFill>
            </a:endParaRPr>
          </a:p>
        </p:txBody>
      </p:sp>
      <p:sp>
        <p:nvSpPr>
          <p:cNvPr id="3" name="Объект 2"/>
          <p:cNvSpPr>
            <a:spLocks noGrp="1"/>
          </p:cNvSpPr>
          <p:nvPr>
            <p:ph idx="1"/>
          </p:nvPr>
        </p:nvSpPr>
        <p:spPr>
          <a:xfrm>
            <a:off x="860612" y="1304364"/>
            <a:ext cx="10475259" cy="5325035"/>
          </a:xfrm>
        </p:spPr>
        <p:txBody>
          <a:bodyPr>
            <a:normAutofit lnSpcReduction="10000"/>
          </a:bodyPr>
          <a:lstStyle/>
          <a:p>
            <a:pPr marL="0" indent="0" algn="just">
              <a:spcAft>
                <a:spcPts val="0"/>
              </a:spcAft>
              <a:buNone/>
              <a:tabLst>
                <a:tab pos="2637155" algn="ctr"/>
                <a:tab pos="5274310" algn="r"/>
              </a:tabLst>
            </a:pPr>
            <a:r>
              <a:rPr lang="uk-UA" sz="2600" dirty="0" smtClean="0">
                <a:solidFill>
                  <a:schemeClr val="tx1"/>
                </a:solidFill>
              </a:rPr>
              <a:t>Захист </a:t>
            </a:r>
            <a:r>
              <a:rPr lang="uk-UA" sz="2600" dirty="0">
                <a:solidFill>
                  <a:schemeClr val="tx1"/>
                </a:solidFill>
              </a:rPr>
              <a:t>прав і свобод людини є одним з основних напрямків діяльності організації. </a:t>
            </a:r>
            <a:r>
              <a:rPr lang="uk-UA" sz="2600" dirty="0" smtClean="0">
                <a:solidFill>
                  <a:schemeClr val="tx1"/>
                </a:solidFill>
              </a:rPr>
              <a:t>Поєднуючи </a:t>
            </a:r>
            <a:r>
              <a:rPr lang="uk-UA" sz="2600" dirty="0">
                <a:solidFill>
                  <a:schemeClr val="tx1"/>
                </a:solidFill>
              </a:rPr>
              <a:t>теоретичний та практичний рівні, Чернігівський Центр Прав Людини працює в напрямку забезпечення дотримання прав людини. </a:t>
            </a:r>
          </a:p>
          <a:p>
            <a:pPr marL="0" indent="0" algn="just">
              <a:spcAft>
                <a:spcPts val="0"/>
              </a:spcAft>
              <a:buNone/>
              <a:tabLst>
                <a:tab pos="2637155" algn="ctr"/>
                <a:tab pos="5274310" algn="r"/>
              </a:tabLst>
            </a:pPr>
            <a:r>
              <a:rPr lang="uk-UA" sz="2600" dirty="0">
                <a:solidFill>
                  <a:schemeClr val="tx1"/>
                </a:solidFill>
              </a:rPr>
              <a:t>Діяльність включає такі напрямки, але не обмежується ними:</a:t>
            </a:r>
          </a:p>
          <a:p>
            <a:pPr lvl="1" algn="just">
              <a:spcAft>
                <a:spcPts val="0"/>
              </a:spcAft>
              <a:tabLst>
                <a:tab pos="2637155" algn="ctr"/>
                <a:tab pos="5274310" algn="r"/>
              </a:tabLst>
            </a:pPr>
            <a:r>
              <a:rPr lang="uk-UA" sz="2400" dirty="0"/>
              <a:t>	здійснення досліджень з прав людини, моніторинг підготовки проектів законів та інших правових актів;</a:t>
            </a:r>
          </a:p>
          <a:p>
            <a:pPr lvl="1" algn="just">
              <a:spcAft>
                <a:spcPts val="0"/>
              </a:spcAft>
              <a:tabLst>
                <a:tab pos="2637155" algn="ctr"/>
                <a:tab pos="5274310" algn="r"/>
              </a:tabLst>
            </a:pPr>
            <a:r>
              <a:rPr lang="uk-UA" sz="2400" dirty="0"/>
              <a:t>	здійснення постійного моніторингу дотримання прав людини та основних свобод та інформування про факти порушень;</a:t>
            </a:r>
          </a:p>
          <a:p>
            <a:pPr lvl="1" algn="just">
              <a:spcAft>
                <a:spcPts val="0"/>
              </a:spcAft>
              <a:tabLst>
                <a:tab pos="2637155" algn="ctr"/>
                <a:tab pos="5274310" algn="r"/>
              </a:tabLst>
            </a:pPr>
            <a:r>
              <a:rPr lang="uk-UA" sz="2400" dirty="0"/>
              <a:t>	захист прав людини та основних свобод в органах державної влади та місцевого самоврядування;</a:t>
            </a:r>
          </a:p>
          <a:p>
            <a:pPr lvl="1" algn="just">
              <a:spcAft>
                <a:spcPts val="0"/>
              </a:spcAft>
              <a:tabLst>
                <a:tab pos="2637155" algn="ctr"/>
                <a:tab pos="5274310" algn="r"/>
              </a:tabLst>
            </a:pPr>
            <a:r>
              <a:rPr lang="uk-UA" sz="2400" dirty="0"/>
              <a:t>	проведення освітніх заходів і кампаній, семінарів, тренінгів, конференцій тощо. </a:t>
            </a:r>
          </a:p>
        </p:txBody>
      </p:sp>
    </p:spTree>
    <p:extLst>
      <p:ext uri="{BB962C8B-B14F-4D97-AF65-F5344CB8AC3E}">
        <p14:creationId xmlns:p14="http://schemas.microsoft.com/office/powerpoint/2010/main" val="2858576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22848" y="547344"/>
            <a:ext cx="8534400" cy="783916"/>
          </a:xfrm>
        </p:spPr>
        <p:txBody>
          <a:bodyPr>
            <a:normAutofit fontScale="90000"/>
          </a:bodyPr>
          <a:lstStyle/>
          <a:p>
            <a:r>
              <a:rPr lang="uk-UA" b="1" i="1" dirty="0" smtClean="0">
                <a:solidFill>
                  <a:schemeClr val="accent6">
                    <a:lumMod val="75000"/>
                  </a:schemeClr>
                </a:solidFill>
              </a:rPr>
              <a:t>Діяльність</a:t>
            </a:r>
            <a:br>
              <a:rPr lang="uk-UA" b="1" i="1" dirty="0" smtClean="0">
                <a:solidFill>
                  <a:schemeClr val="accent6">
                    <a:lumMod val="75000"/>
                  </a:schemeClr>
                </a:solidFill>
              </a:rPr>
            </a:br>
            <a:endParaRPr lang="ru-RU" b="1" i="1" dirty="0">
              <a:solidFill>
                <a:schemeClr val="accent6">
                  <a:lumMod val="75000"/>
                </a:schemeClr>
              </a:solidFill>
            </a:endParaRPr>
          </a:p>
        </p:txBody>
      </p:sp>
      <p:sp>
        <p:nvSpPr>
          <p:cNvPr id="3" name="Объект 2"/>
          <p:cNvSpPr>
            <a:spLocks noGrp="1"/>
          </p:cNvSpPr>
          <p:nvPr>
            <p:ph idx="1"/>
          </p:nvPr>
        </p:nvSpPr>
        <p:spPr>
          <a:xfrm>
            <a:off x="954741" y="1519518"/>
            <a:ext cx="9379976" cy="4814047"/>
          </a:xfrm>
        </p:spPr>
        <p:txBody>
          <a:bodyPr>
            <a:normAutofit fontScale="92500"/>
          </a:bodyPr>
          <a:lstStyle/>
          <a:p>
            <a:pPr marL="0" indent="0" algn="just">
              <a:spcAft>
                <a:spcPts val="0"/>
              </a:spcAft>
              <a:buNone/>
              <a:tabLst>
                <a:tab pos="2637155" algn="ctr"/>
                <a:tab pos="5274310" algn="r"/>
              </a:tabLst>
            </a:pPr>
            <a:r>
              <a:rPr lang="uk-UA" sz="2600" dirty="0" smtClean="0">
                <a:solidFill>
                  <a:schemeClr val="tx1"/>
                </a:solidFill>
              </a:rPr>
              <a:t>Чернігівський </a:t>
            </a:r>
            <a:r>
              <a:rPr lang="uk-UA" sz="2600" dirty="0">
                <a:solidFill>
                  <a:schemeClr val="tx1"/>
                </a:solidFill>
              </a:rPr>
              <a:t>Центр Прав Людини працює в якості </a:t>
            </a:r>
            <a:r>
              <a:rPr lang="en-GB" sz="2600" dirty="0">
                <a:solidFill>
                  <a:schemeClr val="tx1"/>
                </a:solidFill>
              </a:rPr>
              <a:t>watch-dog </a:t>
            </a:r>
            <a:r>
              <a:rPr lang="uk-UA" sz="2600" dirty="0">
                <a:solidFill>
                  <a:schemeClr val="tx1"/>
                </a:solidFill>
              </a:rPr>
              <a:t>організації, діяльність якої полягає в критичному моніторингу діяльності будь-яких установ (уряду, бізнесу, інших організацій і т.д.) чи осіб та інформування громадськості про виявлені порушення і спонукання її до дії. </a:t>
            </a:r>
          </a:p>
          <a:p>
            <a:pPr marL="0" indent="0" algn="just">
              <a:spcAft>
                <a:spcPts val="0"/>
              </a:spcAft>
              <a:buNone/>
              <a:tabLst>
                <a:tab pos="2637155" algn="ctr"/>
                <a:tab pos="5274310" algn="r"/>
              </a:tabLst>
            </a:pPr>
            <a:endParaRPr lang="uk-UA" sz="2600" dirty="0">
              <a:solidFill>
                <a:schemeClr val="tx1"/>
              </a:solidFill>
            </a:endParaRPr>
          </a:p>
          <a:p>
            <a:pPr marL="0" indent="0" algn="just">
              <a:spcAft>
                <a:spcPts val="0"/>
              </a:spcAft>
              <a:buNone/>
              <a:tabLst>
                <a:tab pos="2637155" algn="ctr"/>
                <a:tab pos="5274310" algn="r"/>
              </a:tabLst>
            </a:pPr>
            <a:r>
              <a:rPr lang="uk-UA" sz="2600" dirty="0">
                <a:solidFill>
                  <a:schemeClr val="tx1"/>
                </a:solidFill>
              </a:rPr>
              <a:t>Громадська організація Чернігівський Центр Прав Людини має великий творчий потенціал, бо об’єднує дійсних фахівців своєї справи та залучає до співпраці представників НДО України та із за кордону, освітні заклади, Представників ЗМІ, державні установи і бізнес структури. Наш колектив вже доказав свою спроможність  втілювати необхідні для громади проекти.</a:t>
            </a:r>
          </a:p>
          <a:p>
            <a:pPr marL="0" indent="0" algn="just">
              <a:spcAft>
                <a:spcPts val="0"/>
              </a:spcAft>
              <a:buNone/>
              <a:tabLst>
                <a:tab pos="2637155" algn="ctr"/>
                <a:tab pos="5274310" algn="r"/>
              </a:tabLst>
            </a:pPr>
            <a:endParaRPr lang="uk-UA" sz="2600" dirty="0" smtClean="0">
              <a:solidFill>
                <a:schemeClr val="bg1"/>
              </a:solidFill>
            </a:endParaRPr>
          </a:p>
          <a:p>
            <a:endParaRPr lang="ru-RU" dirty="0"/>
          </a:p>
        </p:txBody>
      </p:sp>
    </p:spTree>
    <p:extLst>
      <p:ext uri="{BB962C8B-B14F-4D97-AF65-F5344CB8AC3E}">
        <p14:creationId xmlns:p14="http://schemas.microsoft.com/office/powerpoint/2010/main" val="1736808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22848" y="547344"/>
            <a:ext cx="8534400" cy="783916"/>
          </a:xfrm>
        </p:spPr>
        <p:txBody>
          <a:bodyPr>
            <a:normAutofit fontScale="90000"/>
          </a:bodyPr>
          <a:lstStyle/>
          <a:p>
            <a:r>
              <a:rPr lang="uk-UA" b="1" i="1" dirty="0" smtClean="0">
                <a:solidFill>
                  <a:schemeClr val="accent6">
                    <a:lumMod val="75000"/>
                  </a:schemeClr>
                </a:solidFill>
              </a:rPr>
              <a:t>Реалізовані проекти</a:t>
            </a:r>
            <a:r>
              <a:rPr lang="uk-UA" b="1" i="1" dirty="0" smtClean="0">
                <a:solidFill>
                  <a:schemeClr val="accent6">
                    <a:lumMod val="75000"/>
                  </a:schemeClr>
                </a:solidFill>
              </a:rPr>
              <a:t/>
            </a:r>
            <a:br>
              <a:rPr lang="uk-UA" b="1" i="1" dirty="0" smtClean="0">
                <a:solidFill>
                  <a:schemeClr val="accent6">
                    <a:lumMod val="75000"/>
                  </a:schemeClr>
                </a:solidFill>
              </a:rPr>
            </a:br>
            <a:endParaRPr lang="ru-RU" b="1" i="1" dirty="0">
              <a:solidFill>
                <a:schemeClr val="accent6">
                  <a:lumMod val="75000"/>
                </a:schemeClr>
              </a:solidFill>
            </a:endParaRPr>
          </a:p>
        </p:txBody>
      </p:sp>
      <p:sp>
        <p:nvSpPr>
          <p:cNvPr id="3" name="Объект 2"/>
          <p:cNvSpPr>
            <a:spLocks noGrp="1"/>
          </p:cNvSpPr>
          <p:nvPr>
            <p:ph idx="1"/>
          </p:nvPr>
        </p:nvSpPr>
        <p:spPr>
          <a:xfrm>
            <a:off x="954741" y="1519518"/>
            <a:ext cx="9379976" cy="4814047"/>
          </a:xfrm>
        </p:spPr>
        <p:txBody>
          <a:bodyPr>
            <a:normAutofit/>
          </a:bodyPr>
          <a:lstStyle/>
          <a:p>
            <a:r>
              <a:rPr lang="uk-UA" sz="2000" b="1" dirty="0" smtClean="0"/>
              <a:t>Просвіта молоді як потужний імпульс для подолання корупції в Україні</a:t>
            </a:r>
          </a:p>
          <a:p>
            <a:endParaRPr lang="uk-UA" dirty="0" smtClean="0"/>
          </a:p>
          <a:p>
            <a:r>
              <a:rPr lang="uk-UA" dirty="0" smtClean="0"/>
              <a:t>Підтримано: USAID/ENGAGE, місцевий бізнес. </a:t>
            </a:r>
          </a:p>
          <a:p>
            <a:r>
              <a:rPr lang="uk-UA" dirty="0" smtClean="0"/>
              <a:t>Сума: 869 400грн. </a:t>
            </a:r>
          </a:p>
          <a:p>
            <a:endParaRPr lang="uk-UA" dirty="0" smtClean="0"/>
          </a:p>
          <a:p>
            <a:r>
              <a:rPr lang="uk-UA" dirty="0" smtClean="0"/>
              <a:t>Мета проекту: Формування антикорупційної свідомості та діяльності у молоді Чернігівської області. </a:t>
            </a:r>
          </a:p>
          <a:p>
            <a:pPr lvl="1"/>
            <a:r>
              <a:rPr lang="uk-UA" dirty="0" smtClean="0"/>
              <a:t>активізувати та мотивувати молодь до свідомої участі в антикорупційної діяльності; </a:t>
            </a:r>
          </a:p>
          <a:p>
            <a:pPr lvl="1"/>
            <a:r>
              <a:rPr lang="uk-UA" dirty="0" smtClean="0"/>
              <a:t>мотивувати та спонукати молодь знизити толерантність до корупції та надати їм компетенції власного правового захисту та протидії хабарництву;</a:t>
            </a:r>
          </a:p>
          <a:p>
            <a:pPr lvl="1"/>
            <a:r>
              <a:rPr lang="uk-UA" dirty="0" smtClean="0"/>
              <a:t>підвищити рівень обізнаності молоді щодо соціальних і правових наслідків хабарництва;</a:t>
            </a:r>
          </a:p>
          <a:p>
            <a:pPr lvl="1"/>
            <a:r>
              <a:rPr lang="uk-UA" dirty="0" smtClean="0"/>
              <a:t>сприяти зміні пасивних громадських настроїв на активні та усвідомлені. </a:t>
            </a:r>
          </a:p>
          <a:p>
            <a:endParaRPr lang="uk-UA" dirty="0"/>
          </a:p>
        </p:txBody>
      </p:sp>
    </p:spTree>
    <p:extLst>
      <p:ext uri="{BB962C8B-B14F-4D97-AF65-F5344CB8AC3E}">
        <p14:creationId xmlns:p14="http://schemas.microsoft.com/office/powerpoint/2010/main" val="293261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22848" y="547344"/>
            <a:ext cx="8534400" cy="783916"/>
          </a:xfrm>
        </p:spPr>
        <p:txBody>
          <a:bodyPr>
            <a:normAutofit fontScale="90000"/>
          </a:bodyPr>
          <a:lstStyle/>
          <a:p>
            <a:r>
              <a:rPr lang="uk-UA" b="1" i="1" dirty="0" smtClean="0">
                <a:solidFill>
                  <a:schemeClr val="accent6">
                    <a:lumMod val="75000"/>
                  </a:schemeClr>
                </a:solidFill>
              </a:rPr>
              <a:t>Реалізовані проекти</a:t>
            </a:r>
            <a:r>
              <a:rPr lang="uk-UA" b="1" i="1" dirty="0" smtClean="0">
                <a:solidFill>
                  <a:schemeClr val="accent6">
                    <a:lumMod val="75000"/>
                  </a:schemeClr>
                </a:solidFill>
              </a:rPr>
              <a:t/>
            </a:r>
            <a:br>
              <a:rPr lang="uk-UA" b="1" i="1" dirty="0" smtClean="0">
                <a:solidFill>
                  <a:schemeClr val="accent6">
                    <a:lumMod val="75000"/>
                  </a:schemeClr>
                </a:solidFill>
              </a:rPr>
            </a:br>
            <a:endParaRPr lang="ru-RU" b="1" i="1" dirty="0">
              <a:solidFill>
                <a:schemeClr val="accent6">
                  <a:lumMod val="75000"/>
                </a:schemeClr>
              </a:solidFill>
            </a:endParaRPr>
          </a:p>
        </p:txBody>
      </p:sp>
      <p:sp>
        <p:nvSpPr>
          <p:cNvPr id="3" name="Объект 2"/>
          <p:cNvSpPr>
            <a:spLocks noGrp="1"/>
          </p:cNvSpPr>
          <p:nvPr>
            <p:ph idx="1"/>
          </p:nvPr>
        </p:nvSpPr>
        <p:spPr>
          <a:xfrm>
            <a:off x="954741" y="1519518"/>
            <a:ext cx="9379976" cy="4814047"/>
          </a:xfrm>
        </p:spPr>
        <p:txBody>
          <a:bodyPr>
            <a:normAutofit/>
          </a:bodyPr>
          <a:lstStyle/>
          <a:p>
            <a:r>
              <a:rPr lang="ru-RU" sz="2000" b="1" dirty="0" err="1"/>
              <a:t>Сприяння</a:t>
            </a:r>
            <a:r>
              <a:rPr lang="ru-RU" sz="2000" b="1" dirty="0"/>
              <a:t> </a:t>
            </a:r>
            <a:r>
              <a:rPr lang="ru-RU" sz="2000" b="1" dirty="0" err="1"/>
              <a:t>імплементації</a:t>
            </a:r>
            <a:r>
              <a:rPr lang="ru-RU" sz="2000" b="1" dirty="0"/>
              <a:t> </a:t>
            </a:r>
            <a:r>
              <a:rPr lang="ru-RU" sz="2000" b="1" dirty="0" err="1"/>
              <a:t>антикорупційної</a:t>
            </a:r>
            <a:r>
              <a:rPr lang="ru-RU" sz="2000" b="1" dirty="0"/>
              <a:t> </a:t>
            </a:r>
            <a:r>
              <a:rPr lang="ru-RU" sz="2000" b="1" dirty="0" err="1"/>
              <a:t>реформи</a:t>
            </a:r>
            <a:r>
              <a:rPr lang="ru-RU" sz="2000" b="1" dirty="0"/>
              <a:t> в </a:t>
            </a:r>
            <a:r>
              <a:rPr lang="ru-RU" sz="2000" b="1" dirty="0" err="1" smtClean="0"/>
              <a:t>регіонах</a:t>
            </a:r>
            <a:endParaRPr lang="ru-RU" sz="2000" b="1" dirty="0" smtClean="0"/>
          </a:p>
          <a:p>
            <a:pPr marL="0" indent="0">
              <a:buNone/>
            </a:pPr>
            <a:endParaRPr lang="uk-UA" dirty="0" smtClean="0"/>
          </a:p>
          <a:p>
            <a:r>
              <a:rPr lang="uk-UA" dirty="0" smtClean="0"/>
              <a:t>Підтримано</a:t>
            </a:r>
            <a:r>
              <a:rPr lang="uk-UA" dirty="0"/>
              <a:t>: ФОНД СПРИЯННЯ </a:t>
            </a:r>
            <a:r>
              <a:rPr lang="uk-UA" dirty="0" smtClean="0"/>
              <a:t>ДЕМОКРАТІЇ посольства США, місцевий бізнес. </a:t>
            </a:r>
          </a:p>
          <a:p>
            <a:r>
              <a:rPr lang="uk-UA" dirty="0" smtClean="0"/>
              <a:t>Сума: 408 460 грн. </a:t>
            </a:r>
          </a:p>
          <a:p>
            <a:endParaRPr lang="uk-UA" dirty="0" smtClean="0"/>
          </a:p>
          <a:p>
            <a:r>
              <a:rPr lang="uk-UA" dirty="0" smtClean="0"/>
              <a:t>Мета проекту</a:t>
            </a:r>
            <a:r>
              <a:rPr lang="uk-UA" dirty="0"/>
              <a:t>: Посилити спроможність громадських організацій здійснювати моніторинг впровадження антикорупційної реформи на регіональному рівні (навчання, розслідування).  Налагодити місцевий контроль за реалізацією антикорупційної реформи (проведення антикорупційних розслідувань – конфлікт інтересів, декларування майна, оцінка корупційних ризиків, антикорупційна експертиза та щомісячних брифінгів). </a:t>
            </a:r>
            <a:r>
              <a:rPr lang="uk-UA" dirty="0" smtClean="0"/>
              <a:t>Широке </a:t>
            </a:r>
            <a:r>
              <a:rPr lang="uk-UA" dirty="0"/>
              <a:t>і оперативне інформування громадськості про хід проекту і його результати (соціальні мережі, підсумкова конференція). </a:t>
            </a:r>
          </a:p>
        </p:txBody>
      </p:sp>
    </p:spTree>
    <p:extLst>
      <p:ext uri="{BB962C8B-B14F-4D97-AF65-F5344CB8AC3E}">
        <p14:creationId xmlns:p14="http://schemas.microsoft.com/office/powerpoint/2010/main" val="2501277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82507" y="130486"/>
            <a:ext cx="8534400" cy="1254562"/>
          </a:xfrm>
        </p:spPr>
        <p:txBody>
          <a:bodyPr>
            <a:normAutofit/>
          </a:bodyPr>
          <a:lstStyle/>
          <a:p>
            <a:r>
              <a:rPr lang="uk-UA" b="1" i="1" dirty="0" smtClean="0">
                <a:solidFill>
                  <a:schemeClr val="accent6">
                    <a:lumMod val="75000"/>
                  </a:schemeClr>
                </a:solidFill>
              </a:rPr>
              <a:t>Досягнення організації  </a:t>
            </a:r>
            <a:endParaRPr lang="uk-UA" b="1" i="1" dirty="0">
              <a:solidFill>
                <a:schemeClr val="accent6">
                  <a:lumMod val="75000"/>
                </a:schemeClr>
              </a:solidFill>
            </a:endParaRPr>
          </a:p>
        </p:txBody>
      </p:sp>
      <p:sp>
        <p:nvSpPr>
          <p:cNvPr id="3" name="Объект 2"/>
          <p:cNvSpPr>
            <a:spLocks noGrp="1"/>
          </p:cNvSpPr>
          <p:nvPr>
            <p:ph idx="1"/>
          </p:nvPr>
        </p:nvSpPr>
        <p:spPr>
          <a:xfrm>
            <a:off x="914400" y="1627094"/>
            <a:ext cx="10206318" cy="4935071"/>
          </a:xfrm>
        </p:spPr>
        <p:txBody>
          <a:bodyPr>
            <a:normAutofit fontScale="92500"/>
          </a:bodyPr>
          <a:lstStyle/>
          <a:p>
            <a:pPr lvl="1" algn="just">
              <a:spcBef>
                <a:spcPts val="1200"/>
              </a:spcBef>
              <a:spcAft>
                <a:spcPts val="0"/>
              </a:spcAft>
              <a:tabLst>
                <a:tab pos="2637155" algn="ctr"/>
                <a:tab pos="5274310" algn="r"/>
              </a:tabLst>
            </a:pPr>
            <a:r>
              <a:rPr lang="uk-UA" sz="2400" dirty="0" smtClean="0">
                <a:solidFill>
                  <a:schemeClr val="bg1"/>
                </a:solidFill>
              </a:rPr>
              <a:t>	</a:t>
            </a:r>
            <a:r>
              <a:rPr lang="uk-UA" sz="2400" dirty="0" smtClean="0"/>
              <a:t>Проведено 8 моніторингових досліджень щодо дотримання прав людини в різних сферах суспільного життя, зокрема, дотримання прав інвалідів, СІН та ЛЖВ, прав нелегальних мігрантів, діяльності депутатів місцевих рад та здійснення державних закупівель.  </a:t>
            </a:r>
          </a:p>
          <a:p>
            <a:pPr lvl="1" algn="just">
              <a:spcBef>
                <a:spcPts val="1200"/>
              </a:spcBef>
              <a:spcAft>
                <a:spcPts val="0"/>
              </a:spcAft>
              <a:tabLst>
                <a:tab pos="2637155" algn="ctr"/>
                <a:tab pos="5274310" algn="r"/>
              </a:tabLst>
            </a:pPr>
            <a:r>
              <a:rPr lang="uk-UA" sz="2400" dirty="0" smtClean="0"/>
              <a:t>Надано близько 6,400 юридичних консультацій, у тому числі особам з інвалідністю та ВІЛ/СНІД, а також членам їх сімей.</a:t>
            </a:r>
          </a:p>
          <a:p>
            <a:pPr lvl="1" algn="just">
              <a:spcBef>
                <a:spcPts val="1200"/>
              </a:spcBef>
              <a:spcAft>
                <a:spcPts val="0"/>
              </a:spcAft>
              <a:tabLst>
                <a:tab pos="2637155" algn="ctr"/>
                <a:tab pos="5274310" algn="r"/>
              </a:tabLst>
            </a:pPr>
            <a:r>
              <a:rPr lang="uk-UA" sz="2400" dirty="0" smtClean="0"/>
              <a:t>Правова допомога адвоката надана </a:t>
            </a:r>
            <a:r>
              <a:rPr lang="uk-UA" sz="2400" dirty="0" smtClean="0"/>
              <a:t>265 </a:t>
            </a:r>
            <a:r>
              <a:rPr lang="uk-UA" sz="2400" dirty="0" smtClean="0"/>
              <a:t>особам, що дозволило забезпечити дотримання законності при розгляді справ та дотримання прав осіб.</a:t>
            </a:r>
          </a:p>
          <a:p>
            <a:pPr lvl="1" algn="just">
              <a:spcBef>
                <a:spcPts val="1200"/>
              </a:spcBef>
              <a:spcAft>
                <a:spcPts val="0"/>
              </a:spcAft>
              <a:tabLst>
                <a:tab pos="2637155" algn="ctr"/>
                <a:tab pos="5274310" algn="r"/>
              </a:tabLst>
            </a:pPr>
            <a:r>
              <a:rPr lang="uk-UA" sz="2400" dirty="0" smtClean="0"/>
              <a:t>Видано </a:t>
            </a:r>
            <a:r>
              <a:rPr lang="uk-UA" sz="2400" dirty="0" smtClean="0"/>
              <a:t>14 </a:t>
            </a:r>
            <a:r>
              <a:rPr lang="uk-UA" sz="2400" dirty="0" smtClean="0"/>
              <a:t>брошур на правову тематику.</a:t>
            </a:r>
          </a:p>
          <a:p>
            <a:pPr lvl="1" algn="just">
              <a:spcBef>
                <a:spcPts val="1200"/>
              </a:spcBef>
              <a:spcAft>
                <a:spcPts val="0"/>
              </a:spcAft>
              <a:tabLst>
                <a:tab pos="2637155" algn="ctr"/>
                <a:tab pos="5274310" algn="r"/>
              </a:tabLst>
            </a:pPr>
            <a:r>
              <a:rPr lang="uk-UA" sz="2400" dirty="0" smtClean="0"/>
              <a:t>Проведено </a:t>
            </a:r>
            <a:r>
              <a:rPr lang="uk-UA" sz="2400" dirty="0" smtClean="0"/>
              <a:t>28 </a:t>
            </a:r>
            <a:r>
              <a:rPr lang="uk-UA" sz="2400" dirty="0" smtClean="0"/>
              <a:t>інформаційних кампаній в районах Чернігівської області.</a:t>
            </a:r>
          </a:p>
          <a:p>
            <a:pPr lvl="1" algn="just">
              <a:spcAft>
                <a:spcPts val="0"/>
              </a:spcAft>
              <a:tabLst>
                <a:tab pos="2637155" algn="ctr"/>
                <a:tab pos="5274310" algn="r"/>
              </a:tabLst>
            </a:pPr>
            <a:endParaRPr lang="ru-RU" dirty="0"/>
          </a:p>
        </p:txBody>
      </p:sp>
    </p:spTree>
    <p:extLst>
      <p:ext uri="{BB962C8B-B14F-4D97-AF65-F5344CB8AC3E}">
        <p14:creationId xmlns:p14="http://schemas.microsoft.com/office/powerpoint/2010/main" val="565744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82507" y="130485"/>
            <a:ext cx="8534400" cy="1507067"/>
          </a:xfrm>
        </p:spPr>
        <p:txBody>
          <a:bodyPr>
            <a:normAutofit/>
          </a:bodyPr>
          <a:lstStyle/>
          <a:p>
            <a:r>
              <a:rPr lang="uk-UA" i="1" dirty="0">
                <a:ln w="13335" cmpd="sng">
                  <a:solidFill>
                    <a:srgbClr val="7FD13B">
                      <a:lumMod val="50000"/>
                    </a:srgbClr>
                  </a:solidFill>
                  <a:prstDash val="solid"/>
                </a:ln>
                <a:solidFill>
                  <a:srgbClr val="1AB39F">
                    <a:lumMod val="75000"/>
                  </a:srgbClr>
                </a:solidFill>
              </a:rPr>
              <a:t>Досягнення організації </a:t>
            </a:r>
            <a:endParaRPr lang="uk-UA" b="1" i="1" dirty="0">
              <a:solidFill>
                <a:schemeClr val="accent6">
                  <a:lumMod val="75000"/>
                </a:schemeClr>
              </a:solidFill>
            </a:endParaRPr>
          </a:p>
        </p:txBody>
      </p:sp>
      <p:sp>
        <p:nvSpPr>
          <p:cNvPr id="3" name="Объект 2"/>
          <p:cNvSpPr>
            <a:spLocks noGrp="1"/>
          </p:cNvSpPr>
          <p:nvPr>
            <p:ph idx="1"/>
          </p:nvPr>
        </p:nvSpPr>
        <p:spPr>
          <a:xfrm>
            <a:off x="914400" y="1627094"/>
            <a:ext cx="10206318" cy="4935071"/>
          </a:xfrm>
        </p:spPr>
        <p:txBody>
          <a:bodyPr>
            <a:normAutofit/>
          </a:bodyPr>
          <a:lstStyle/>
          <a:p>
            <a:pPr lvl="1" algn="just">
              <a:spcBef>
                <a:spcPts val="1200"/>
              </a:spcBef>
              <a:tabLst>
                <a:tab pos="2637155" algn="ctr"/>
                <a:tab pos="5274310" algn="r"/>
              </a:tabLst>
            </a:pPr>
            <a:r>
              <a:rPr lang="uk-UA" sz="2400" dirty="0" smtClean="0">
                <a:solidFill>
                  <a:srgbClr val="002060"/>
                </a:solidFill>
              </a:rPr>
              <a:t>ОГС </a:t>
            </a:r>
            <a:r>
              <a:rPr lang="uk-UA" sz="2400" dirty="0">
                <a:solidFill>
                  <a:srgbClr val="002060"/>
                </a:solidFill>
              </a:rPr>
              <a:t>посилили свою моніторингову спроможність та ефективно використовують інструменти громадського контролю за впровадженням норм нового антикорупційного законодавства. </a:t>
            </a:r>
          </a:p>
          <a:p>
            <a:pPr lvl="1" algn="just">
              <a:spcBef>
                <a:spcPts val="1200"/>
              </a:spcBef>
              <a:tabLst>
                <a:tab pos="2637155" algn="ctr"/>
                <a:tab pos="5274310" algn="r"/>
              </a:tabLst>
            </a:pPr>
            <a:r>
              <a:rPr lang="uk-UA" sz="2400" dirty="0" smtClean="0">
                <a:solidFill>
                  <a:srgbClr val="002060"/>
                </a:solidFill>
              </a:rPr>
              <a:t>Наявність </a:t>
            </a:r>
            <a:r>
              <a:rPr lang="uk-UA" sz="2400" dirty="0">
                <a:solidFill>
                  <a:srgbClr val="002060"/>
                </a:solidFill>
              </a:rPr>
              <a:t>місцевого контролю за реалізацією антикорупційної реформи в регіоні. </a:t>
            </a:r>
          </a:p>
          <a:p>
            <a:pPr lvl="1" algn="just">
              <a:spcBef>
                <a:spcPts val="1200"/>
              </a:spcBef>
              <a:tabLst>
                <a:tab pos="2637155" algn="ctr"/>
                <a:tab pos="5274310" algn="r"/>
              </a:tabLst>
            </a:pPr>
            <a:r>
              <a:rPr lang="ru-RU" sz="2400" dirty="0">
                <a:solidFill>
                  <a:srgbClr val="002060"/>
                </a:solidFill>
              </a:rPr>
              <a:t>Молодь </a:t>
            </a:r>
            <a:r>
              <a:rPr lang="ru-RU" sz="2400" dirty="0" err="1">
                <a:solidFill>
                  <a:srgbClr val="002060"/>
                </a:solidFill>
              </a:rPr>
              <a:t>знизила</a:t>
            </a:r>
            <a:r>
              <a:rPr lang="ru-RU" sz="2400" dirty="0">
                <a:solidFill>
                  <a:srgbClr val="002060"/>
                </a:solidFill>
              </a:rPr>
              <a:t> </a:t>
            </a:r>
            <a:r>
              <a:rPr lang="ru-RU" sz="2400" dirty="0" err="1">
                <a:solidFill>
                  <a:srgbClr val="002060"/>
                </a:solidFill>
              </a:rPr>
              <a:t>толерантність</a:t>
            </a:r>
            <a:r>
              <a:rPr lang="ru-RU" sz="2400" dirty="0">
                <a:solidFill>
                  <a:srgbClr val="002060"/>
                </a:solidFill>
              </a:rPr>
              <a:t> до </a:t>
            </a:r>
            <a:r>
              <a:rPr lang="ru-RU" sz="2400" dirty="0" err="1">
                <a:solidFill>
                  <a:srgbClr val="002060"/>
                </a:solidFill>
              </a:rPr>
              <a:t>корупції</a:t>
            </a:r>
            <a:r>
              <a:rPr lang="ru-RU" sz="2400" dirty="0">
                <a:solidFill>
                  <a:srgbClr val="002060"/>
                </a:solidFill>
              </a:rPr>
              <a:t> та </a:t>
            </a:r>
            <a:r>
              <a:rPr lang="ru-RU" sz="2400" dirty="0" err="1">
                <a:solidFill>
                  <a:srgbClr val="002060"/>
                </a:solidFill>
              </a:rPr>
              <a:t>має</a:t>
            </a:r>
            <a:r>
              <a:rPr lang="ru-RU" sz="2400" dirty="0">
                <a:solidFill>
                  <a:srgbClr val="002060"/>
                </a:solidFill>
              </a:rPr>
              <a:t> </a:t>
            </a:r>
            <a:r>
              <a:rPr lang="ru-RU" sz="2400" dirty="0" err="1">
                <a:solidFill>
                  <a:srgbClr val="002060"/>
                </a:solidFill>
              </a:rPr>
              <a:t>компетенції</a:t>
            </a:r>
            <a:r>
              <a:rPr lang="ru-RU" sz="2400" dirty="0">
                <a:solidFill>
                  <a:srgbClr val="002060"/>
                </a:solidFill>
              </a:rPr>
              <a:t> для </a:t>
            </a:r>
            <a:r>
              <a:rPr lang="ru-RU" sz="2400" dirty="0" err="1">
                <a:solidFill>
                  <a:srgbClr val="002060"/>
                </a:solidFill>
              </a:rPr>
              <a:t>власного</a:t>
            </a:r>
            <a:r>
              <a:rPr lang="ru-RU" sz="2400" dirty="0">
                <a:solidFill>
                  <a:srgbClr val="002060"/>
                </a:solidFill>
              </a:rPr>
              <a:t> правового </a:t>
            </a:r>
            <a:r>
              <a:rPr lang="ru-RU" sz="2400" dirty="0" err="1">
                <a:solidFill>
                  <a:srgbClr val="002060"/>
                </a:solidFill>
              </a:rPr>
              <a:t>захисту</a:t>
            </a:r>
            <a:r>
              <a:rPr lang="ru-RU" sz="2400" dirty="0">
                <a:solidFill>
                  <a:srgbClr val="002060"/>
                </a:solidFill>
              </a:rPr>
              <a:t> та </a:t>
            </a:r>
            <a:r>
              <a:rPr lang="ru-RU" sz="2400" dirty="0" err="1">
                <a:solidFill>
                  <a:srgbClr val="002060"/>
                </a:solidFill>
              </a:rPr>
              <a:t>протидії</a:t>
            </a:r>
            <a:r>
              <a:rPr lang="ru-RU" sz="2400" dirty="0">
                <a:solidFill>
                  <a:srgbClr val="002060"/>
                </a:solidFill>
              </a:rPr>
              <a:t> </a:t>
            </a:r>
            <a:r>
              <a:rPr lang="ru-RU" sz="2400" dirty="0" err="1">
                <a:solidFill>
                  <a:srgbClr val="002060"/>
                </a:solidFill>
              </a:rPr>
              <a:t>хабарництву</a:t>
            </a:r>
            <a:r>
              <a:rPr lang="ru-RU" sz="2400" dirty="0">
                <a:solidFill>
                  <a:srgbClr val="002060"/>
                </a:solidFill>
              </a:rPr>
              <a:t>. </a:t>
            </a:r>
            <a:endParaRPr lang="ru-RU" sz="2400" dirty="0" smtClean="0">
              <a:solidFill>
                <a:srgbClr val="002060"/>
              </a:solidFill>
            </a:endParaRPr>
          </a:p>
          <a:p>
            <a:pPr lvl="1" algn="just">
              <a:spcBef>
                <a:spcPts val="1200"/>
              </a:spcBef>
              <a:tabLst>
                <a:tab pos="2637155" algn="ctr"/>
                <a:tab pos="5274310" algn="r"/>
              </a:tabLst>
            </a:pPr>
            <a:r>
              <a:rPr lang="uk-UA" sz="2400" dirty="0" smtClean="0">
                <a:solidFill>
                  <a:srgbClr val="002060"/>
                </a:solidFill>
              </a:rPr>
              <a:t>Активізація </a:t>
            </a:r>
            <a:r>
              <a:rPr lang="uk-UA" sz="2400" dirty="0">
                <a:solidFill>
                  <a:srgbClr val="002060"/>
                </a:solidFill>
              </a:rPr>
              <a:t>співпраці антикорупційної громадськості з антикорупційними структурами. </a:t>
            </a:r>
            <a:endParaRPr lang="ru-RU" dirty="0">
              <a:solidFill>
                <a:srgbClr val="002060"/>
              </a:solidFill>
            </a:endParaRPr>
          </a:p>
        </p:txBody>
      </p:sp>
    </p:spTree>
    <p:extLst>
      <p:ext uri="{BB962C8B-B14F-4D97-AF65-F5344CB8AC3E}">
        <p14:creationId xmlns:p14="http://schemas.microsoft.com/office/powerpoint/2010/main" val="400471060"/>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82507" y="130485"/>
            <a:ext cx="8534400" cy="1507067"/>
          </a:xfrm>
        </p:spPr>
        <p:txBody>
          <a:bodyPr>
            <a:normAutofit/>
          </a:bodyPr>
          <a:lstStyle/>
          <a:p>
            <a:r>
              <a:rPr lang="uk-UA" i="1" dirty="0">
                <a:ln w="13335" cmpd="sng">
                  <a:solidFill>
                    <a:srgbClr val="7FD13B">
                      <a:lumMod val="50000"/>
                    </a:srgbClr>
                  </a:solidFill>
                  <a:prstDash val="solid"/>
                </a:ln>
                <a:solidFill>
                  <a:srgbClr val="1AB39F">
                    <a:lumMod val="75000"/>
                  </a:srgbClr>
                </a:solidFill>
              </a:rPr>
              <a:t>Досягнення організації </a:t>
            </a:r>
            <a:endParaRPr lang="uk-UA" b="1" i="1" dirty="0">
              <a:solidFill>
                <a:schemeClr val="accent6">
                  <a:lumMod val="75000"/>
                </a:schemeClr>
              </a:solidFill>
            </a:endParaRPr>
          </a:p>
        </p:txBody>
      </p:sp>
      <p:sp>
        <p:nvSpPr>
          <p:cNvPr id="3" name="Объект 2"/>
          <p:cNvSpPr>
            <a:spLocks noGrp="1"/>
          </p:cNvSpPr>
          <p:nvPr>
            <p:ph idx="1"/>
          </p:nvPr>
        </p:nvSpPr>
        <p:spPr>
          <a:xfrm>
            <a:off x="914400" y="1627094"/>
            <a:ext cx="10206318" cy="4935071"/>
          </a:xfrm>
        </p:spPr>
        <p:txBody>
          <a:bodyPr>
            <a:normAutofit fontScale="92500" lnSpcReduction="10000"/>
          </a:bodyPr>
          <a:lstStyle/>
          <a:p>
            <a:pPr lvl="1" algn="just">
              <a:spcBef>
                <a:spcPts val="1200"/>
              </a:spcBef>
              <a:spcAft>
                <a:spcPts val="0"/>
              </a:spcAft>
              <a:tabLst>
                <a:tab pos="2637155" algn="ctr"/>
                <a:tab pos="5274310" algn="r"/>
              </a:tabLst>
            </a:pPr>
            <a:r>
              <a:rPr lang="uk-UA" sz="2400" dirty="0">
                <a:solidFill>
                  <a:schemeClr val="bg1"/>
                </a:solidFill>
              </a:rPr>
              <a:t>	</a:t>
            </a:r>
            <a:r>
              <a:rPr lang="uk-UA" sz="2400" dirty="0" smtClean="0"/>
              <a:t>Молодь Чернігівської </a:t>
            </a:r>
            <a:r>
              <a:rPr lang="uk-UA" sz="2400" dirty="0"/>
              <a:t>області зміцнила потенціал бути лідером і розвивати громадянське суспільство. Поширення е-навчання серед молоді. </a:t>
            </a:r>
          </a:p>
          <a:p>
            <a:pPr lvl="1" algn="just">
              <a:spcBef>
                <a:spcPts val="1200"/>
              </a:spcBef>
              <a:spcAft>
                <a:spcPts val="0"/>
              </a:spcAft>
              <a:tabLst>
                <a:tab pos="2637155" algn="ctr"/>
                <a:tab pos="5274310" algn="r"/>
              </a:tabLst>
            </a:pPr>
            <a:r>
              <a:rPr lang="uk-UA" sz="2400" dirty="0"/>
              <a:t>	Підвищено професійний потенціал організацій інвалідів у сфері захисту прав за допомогою Конвенції про Прав Інвалідів. </a:t>
            </a:r>
          </a:p>
          <a:p>
            <a:pPr lvl="1" algn="just">
              <a:spcBef>
                <a:spcPts val="1200"/>
              </a:spcBef>
              <a:spcAft>
                <a:spcPts val="0"/>
              </a:spcAft>
              <a:tabLst>
                <a:tab pos="2637155" algn="ctr"/>
                <a:tab pos="5274310" algn="r"/>
              </a:tabLst>
            </a:pPr>
            <a:r>
              <a:rPr lang="uk-UA" sz="2400" dirty="0"/>
              <a:t>	Підвищено прозорість та добросовісності у процесі здійснення державних закупівель.</a:t>
            </a:r>
          </a:p>
          <a:p>
            <a:pPr lvl="1" algn="just">
              <a:spcBef>
                <a:spcPts val="1200"/>
              </a:spcBef>
              <a:spcAft>
                <a:spcPts val="0"/>
              </a:spcAft>
              <a:tabLst>
                <a:tab pos="2637155" algn="ctr"/>
                <a:tab pos="5274310" algn="r"/>
              </a:tabLst>
            </a:pPr>
            <a:r>
              <a:rPr lang="uk-UA" sz="2400" dirty="0"/>
              <a:t>	Активна участь громадянського суспільства у здійсненні моніторингу процесу та результатів здійснення державних закупівель.</a:t>
            </a:r>
          </a:p>
          <a:p>
            <a:pPr lvl="1" algn="just">
              <a:spcBef>
                <a:spcPts val="1200"/>
              </a:spcBef>
              <a:spcAft>
                <a:spcPts val="0"/>
              </a:spcAft>
              <a:tabLst>
                <a:tab pos="2637155" algn="ctr"/>
                <a:tab pos="5274310" algn="r"/>
              </a:tabLst>
            </a:pPr>
            <a:r>
              <a:rPr lang="uk-UA" sz="2400" dirty="0" smtClean="0"/>
              <a:t>Забезпечення </a:t>
            </a:r>
            <a:r>
              <a:rPr lang="uk-UA" sz="2400" dirty="0"/>
              <a:t>підзвітності влади та зміцнення довіри між владою та громадськістю в тому, що стосується добросовісності у здійсненні державних закупівель.</a:t>
            </a:r>
          </a:p>
          <a:p>
            <a:pPr lvl="1" algn="just">
              <a:spcBef>
                <a:spcPts val="1200"/>
              </a:spcBef>
              <a:spcAft>
                <a:spcPts val="0"/>
              </a:spcAft>
              <a:tabLst>
                <a:tab pos="2637155" algn="ctr"/>
                <a:tab pos="5274310" algn="r"/>
              </a:tabLst>
            </a:pPr>
            <a:r>
              <a:rPr lang="uk-UA" sz="2400" dirty="0"/>
              <a:t>	Мінімізація умов для проявів корупції. </a:t>
            </a:r>
          </a:p>
          <a:p>
            <a:pPr lvl="1" algn="just">
              <a:spcAft>
                <a:spcPts val="0"/>
              </a:spcAft>
              <a:tabLst>
                <a:tab pos="2637155" algn="ctr"/>
                <a:tab pos="5274310" algn="r"/>
              </a:tabLst>
            </a:pPr>
            <a:endParaRPr lang="ru-RU" dirty="0"/>
          </a:p>
        </p:txBody>
      </p:sp>
    </p:spTree>
    <p:extLst>
      <p:ext uri="{BB962C8B-B14F-4D97-AF65-F5344CB8AC3E}">
        <p14:creationId xmlns:p14="http://schemas.microsoft.com/office/powerpoint/2010/main" val="3318325049"/>
      </p:ext>
    </p:extLst>
  </p:cSld>
  <p:clrMapOvr>
    <a:masterClrMapping/>
  </p:clrMapOvr>
</p:sld>
</file>

<file path=ppt/theme/theme1.xml><?xml version="1.0" encoding="utf-8"?>
<a:theme xmlns:a="http://schemas.openxmlformats.org/drawingml/2006/main" name="Грань">
  <a:themeElements>
    <a:clrScheme name="Синий и зеленый">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Override1.xml><?xml version="1.0" encoding="utf-8"?>
<a:themeOverride xmlns:a="http://schemas.openxmlformats.org/drawingml/2006/main">
  <a:clrScheme name="Синий и зеленый">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themeOverride>
</file>

<file path=docProps/app.xml><?xml version="1.0" encoding="utf-8"?>
<Properties xmlns="http://schemas.openxmlformats.org/officeDocument/2006/extended-properties" xmlns:vt="http://schemas.openxmlformats.org/officeDocument/2006/docPropsVTypes">
  <Template/>
  <TotalTime>146</TotalTime>
  <Words>579</Words>
  <Application>Microsoft Office PowerPoint</Application>
  <PresentationFormat>Широкоэкранный</PresentationFormat>
  <Paragraphs>90</Paragraphs>
  <Slides>12</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12</vt:i4>
      </vt:variant>
    </vt:vector>
  </HeadingPairs>
  <TitlesOfParts>
    <vt:vector size="18" baseType="lpstr">
      <vt:lpstr>Arial</vt:lpstr>
      <vt:lpstr>Calibri</vt:lpstr>
      <vt:lpstr>Times New Roman</vt:lpstr>
      <vt:lpstr>Trebuchet MS</vt:lpstr>
      <vt:lpstr>Wingdings 3</vt:lpstr>
      <vt:lpstr>Грань</vt:lpstr>
      <vt:lpstr>Чернігівський центр  прав людини</vt:lpstr>
      <vt:lpstr>Мета </vt:lpstr>
      <vt:lpstr>Діяльність</vt:lpstr>
      <vt:lpstr>Діяльність </vt:lpstr>
      <vt:lpstr>Реалізовані проекти </vt:lpstr>
      <vt:lpstr>Реалізовані проекти </vt:lpstr>
      <vt:lpstr>Досягнення організації  </vt:lpstr>
      <vt:lpstr>Досягнення організації </vt:lpstr>
      <vt:lpstr>Досягнення організації </vt:lpstr>
      <vt:lpstr>Презентация PowerPoint</vt:lpstr>
      <vt:lpstr>Інформація про донорів </vt:lpstr>
      <vt:lpstr>Контакти</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Чернігівський центр прав людини</dc:title>
  <dc:creator>Пользователь</dc:creator>
  <cp:lastModifiedBy>Dobrochyn</cp:lastModifiedBy>
  <cp:revision>39</cp:revision>
  <dcterms:created xsi:type="dcterms:W3CDTF">2016-03-24T17:51:56Z</dcterms:created>
  <dcterms:modified xsi:type="dcterms:W3CDTF">2018-08-31T08:13:51Z</dcterms:modified>
</cp:coreProperties>
</file>