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56" r:id="rId2"/>
    <p:sldId id="262" r:id="rId3"/>
    <p:sldId id="267" r:id="rId4"/>
    <p:sldId id="268" r:id="rId5"/>
    <p:sldId id="274" r:id="rId6"/>
    <p:sldId id="272" r:id="rId7"/>
    <p:sldId id="275" r:id="rId8"/>
    <p:sldId id="264" r:id="rId9"/>
    <p:sldId id="273" r:id="rId10"/>
    <p:sldId id="27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4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67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2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0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7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8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0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avocf@cn.relc.com" TargetMode="External"/><Relationship Id="rId2" Type="http://schemas.openxmlformats.org/officeDocument/2006/relationships/hyperlink" Target="http://narodcn.in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azzdolkor/?ref=settin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4082" y="923926"/>
            <a:ext cx="11529391" cy="12920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Чернігівський Центр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 Людини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4236" y="4521844"/>
            <a:ext cx="5600171" cy="1448490"/>
          </a:xfrm>
        </p:spPr>
        <p:txBody>
          <a:bodyPr>
            <a:normAutofit/>
          </a:bodyPr>
          <a:lstStyle/>
          <a:p>
            <a:r>
              <a:rPr lang="uk-UA" sz="4400" b="1" i="1" dirty="0">
                <a:solidFill>
                  <a:schemeClr val="accent6">
                    <a:lumMod val="75000"/>
                  </a:schemeClr>
                </a:solidFill>
              </a:rPr>
              <a:t>РІЧНИЙ ЗВІТ- 2023</a:t>
            </a:r>
            <a:endParaRPr lang="en-US" sz="4400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26" y="2586789"/>
            <a:ext cx="1593096" cy="13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819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716" y="609600"/>
            <a:ext cx="8239286" cy="1002632"/>
          </a:xfrm>
        </p:spPr>
        <p:txBody>
          <a:bodyPr/>
          <a:lstStyle/>
          <a:p>
            <a:r>
              <a:rPr lang="uk-UA" sz="2800" i="1" spc="40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Інформація про донорів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586" y="1667294"/>
            <a:ext cx="8711365" cy="4059907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solidFill>
                  <a:schemeClr val="tx1"/>
                </a:solidFill>
              </a:rPr>
              <a:t>Міжнародний фонд Відродження</a:t>
            </a:r>
          </a:p>
          <a:p>
            <a:r>
              <a:rPr lang="uk-UA" sz="2000" dirty="0">
                <a:solidFill>
                  <a:schemeClr val="tx1"/>
                </a:solidFill>
              </a:rPr>
              <a:t>Посольство США в Україні</a:t>
            </a:r>
          </a:p>
          <a:p>
            <a:r>
              <a:rPr lang="uk-UA" sz="2000" dirty="0">
                <a:solidFill>
                  <a:schemeClr val="tx1"/>
                </a:solidFill>
              </a:rPr>
              <a:t>Канадський фонд підтримки місцевих ініціатив</a:t>
            </a:r>
          </a:p>
          <a:p>
            <a:r>
              <a:rPr lang="uk-UA" sz="2000" dirty="0">
                <a:solidFill>
                  <a:schemeClr val="tx1"/>
                </a:solidFill>
              </a:rPr>
              <a:t>Міністерства Закордонних Справ республіки Естонія, Литви, Польщі </a:t>
            </a:r>
          </a:p>
          <a:p>
            <a:r>
              <a:rPr lang="uk-UA" sz="2000" dirty="0">
                <a:solidFill>
                  <a:schemeClr val="tx1"/>
                </a:solidFill>
              </a:rPr>
              <a:t>Міжнародний фонд громадянських свобод</a:t>
            </a:r>
          </a:p>
          <a:p>
            <a:r>
              <a:rPr lang="uk-UA" sz="2000" dirty="0">
                <a:solidFill>
                  <a:schemeClr val="tx1"/>
                </a:solidFill>
              </a:rPr>
              <a:t>Фонд підтримки прав людини та демократії Державного Департаменту США</a:t>
            </a:r>
          </a:p>
          <a:p>
            <a:r>
              <a:rPr lang="uk-UA" sz="2000" dirty="0">
                <a:solidFill>
                  <a:schemeClr val="tx1"/>
                </a:solidFill>
              </a:rPr>
              <a:t>Приватний бізнес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UNDP Democratic Governance </a:t>
            </a:r>
            <a:r>
              <a:rPr lang="en-US" sz="2000" dirty="0" err="1">
                <a:solidFill>
                  <a:schemeClr val="tx1"/>
                </a:solidFill>
              </a:rPr>
              <a:t>Programme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Програма </a:t>
            </a:r>
            <a:r>
              <a:rPr lang="en-US" sz="2000" dirty="0">
                <a:solidFill>
                  <a:schemeClr val="tx1"/>
                </a:solidFill>
              </a:rPr>
              <a:t>MATRA </a:t>
            </a:r>
            <a:r>
              <a:rPr lang="uk-UA" sz="2000" dirty="0">
                <a:solidFill>
                  <a:schemeClr val="tx1"/>
                </a:solidFill>
              </a:rPr>
              <a:t>посольство Королівства Нідерландів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9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3" y="457201"/>
            <a:ext cx="5911168" cy="1191125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Контакти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17" y="2030505"/>
            <a:ext cx="6199095" cy="2958354"/>
          </a:xfrm>
        </p:spPr>
        <p:txBody>
          <a:bodyPr>
            <a:normAutofit fontScale="55000" lnSpcReduction="20000"/>
          </a:bodyPr>
          <a:lstStyle/>
          <a:p>
            <a:r>
              <a:rPr lang="uk-UA" sz="4000" i="1" dirty="0">
                <a:solidFill>
                  <a:schemeClr val="tx1"/>
                </a:solidFill>
              </a:rPr>
              <a:t>Чернігівський Центр Прав Людини </a:t>
            </a:r>
          </a:p>
          <a:p>
            <a:r>
              <a:rPr lang="en-US" sz="4000" i="1" dirty="0">
                <a:solidFill>
                  <a:schemeClr val="bg2">
                    <a:lumMod val="50000"/>
                  </a:schemeClr>
                </a:solidFill>
                <a:hlinkClick r:id="rId2"/>
              </a:rPr>
              <a:t>www.pravocn.org.ua</a:t>
            </a:r>
            <a:endParaRPr lang="uk-UA" sz="4000" i="1" dirty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r>
              <a:rPr lang="uk-UA" sz="4000" i="1" dirty="0">
                <a:solidFill>
                  <a:schemeClr val="tx1"/>
                </a:solidFill>
              </a:rPr>
              <a:t>14017, м. Чернігів, </a:t>
            </a:r>
          </a:p>
          <a:p>
            <a:r>
              <a:rPr lang="uk-UA" sz="4000" i="1" dirty="0">
                <a:solidFill>
                  <a:schemeClr val="tx1"/>
                </a:solidFill>
              </a:rPr>
              <a:t>вул. </a:t>
            </a:r>
            <a:r>
              <a:rPr lang="uk-UA" sz="4000" i="1" dirty="0" err="1">
                <a:solidFill>
                  <a:schemeClr val="tx1"/>
                </a:solidFill>
              </a:rPr>
              <a:t>Жабинського</a:t>
            </a:r>
            <a:r>
              <a:rPr lang="uk-UA" sz="4000" i="1" dirty="0">
                <a:solidFill>
                  <a:schemeClr val="tx1"/>
                </a:solidFill>
              </a:rPr>
              <a:t> 13/42</a:t>
            </a:r>
          </a:p>
          <a:p>
            <a:r>
              <a:rPr lang="en-US" sz="4000" i="1" dirty="0">
                <a:solidFill>
                  <a:schemeClr val="bg1"/>
                </a:solidFill>
                <a:hlinkClick r:id="rId3"/>
              </a:rPr>
              <a:t>pravocf@gmail.com</a:t>
            </a:r>
            <a:endParaRPr lang="uk-UA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tx1"/>
                </a:solidFill>
              </a:rPr>
              <a:t>Тел. +38050-330-14-06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295" y="510987"/>
            <a:ext cx="2838917" cy="874059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chemeClr val="accent6">
                    <a:lumMod val="75000"/>
                  </a:schemeClr>
                </a:solidFill>
              </a:rPr>
              <a:t>Мета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317" y="1627094"/>
            <a:ext cx="8534400" cy="442408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Сприяння в розбудові відкритого демократичного громадянського суспільства шляхом 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захисту та сприяння реалізації прав і свобод людини в усіх сферах суспільного життя,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провадження культурної, екологічної, освітньої та наукової діяльності, 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сприяння правоохоронним органам та органам державної влади у сфери боротьбі з організованою злочинністю та корупцією.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05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іяльність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613" y="1304365"/>
            <a:ext cx="9056120" cy="461991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Захист прав і свобод людини є одним з основних напрямків діяльності організації. Поєднуючи теоретичний та практичний рівні, Чернігівський Центр Прав Людини працює в напрямку забезпечення дотримання прав людини.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Діяльність включає такі напрямки, але не обмежується ними: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досліджень з прав людини, моніторинг підготовки проектів законів та інших правових актів;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здійснення постійного моніторингу дотримання прав людини та основних свобод та інформування про факти порушень;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захист прав людини та основних свобод в органах державної влади та місцевого самоврядування;</a:t>
            </a:r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проведення освітніх заходів і кампаній, семінарів, тренінгів, конференцій тощо. </a:t>
            </a:r>
          </a:p>
        </p:txBody>
      </p:sp>
    </p:spTree>
    <p:extLst>
      <p:ext uri="{BB962C8B-B14F-4D97-AF65-F5344CB8AC3E}">
        <p14:creationId xmlns:p14="http://schemas.microsoft.com/office/powerpoint/2010/main" val="285857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br>
              <a:rPr lang="uk-UA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8305169" cy="43017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Чернігівський Центр Прав Людини працює в якості </a:t>
            </a:r>
            <a:r>
              <a:rPr lang="en-GB" sz="2000" dirty="0">
                <a:solidFill>
                  <a:schemeClr val="tx1"/>
                </a:solidFill>
              </a:rPr>
              <a:t>watch-dog </a:t>
            </a:r>
            <a:r>
              <a:rPr lang="uk-UA" sz="2000" dirty="0">
                <a:solidFill>
                  <a:schemeClr val="tx1"/>
                </a:solidFill>
              </a:rPr>
              <a:t>організації, діяльність якої полягає в критичному моніторингу діяльності будь-яких установ (уряду, бізнесу, інших організацій і т.д.) чи осіб та інформування громадськості про виявлені порушення і спонукання її до дії. 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0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uk-UA" sz="2000" dirty="0">
                <a:solidFill>
                  <a:schemeClr val="tx1"/>
                </a:solidFill>
              </a:rPr>
              <a:t> Організація має великий творчий потенціал, бо об’єднує дійсних фахівців своєї справи та залучає до співпраці представників НДО України та із за кордону, освітні заклади, Представників ЗМІ, державні установи і бізнес структури. Наш колектив вже доказав свою спроможність  втілювати необхідні для громади проекти.</a:t>
            </a:r>
          </a:p>
          <a:p>
            <a:pPr marL="0" indent="0" algn="just"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uk-UA" sz="2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0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8"/>
            <a:ext cx="9379976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/>
              <a:t>    </a:t>
            </a:r>
            <a:r>
              <a:rPr lang="uk-UA" sz="2000" b="1" dirty="0"/>
              <a:t>Діяльність </a:t>
            </a:r>
            <a:r>
              <a:rPr lang="en-US" sz="2000" b="1" dirty="0"/>
              <a:t>FB </a:t>
            </a:r>
            <a:r>
              <a:rPr lang="uk-UA" sz="2000" b="1" dirty="0"/>
              <a:t>сторінки «Разом здолаємо корупцію»</a:t>
            </a:r>
          </a:p>
          <a:p>
            <a:pPr marL="0" indent="0" algn="ctr">
              <a:buNone/>
            </a:pPr>
            <a:r>
              <a:rPr lang="uk-UA" sz="2000" dirty="0"/>
              <a:t> Місцевий бізнес. Сума: 50 000 грн.</a:t>
            </a:r>
          </a:p>
          <a:p>
            <a:pPr marL="0" indent="0">
              <a:buNone/>
            </a:pPr>
            <a:r>
              <a:rPr lang="uk-UA" sz="2000" dirty="0"/>
              <a:t> Мета діяльності: </a:t>
            </a:r>
          </a:p>
          <a:p>
            <a:pPr marL="0" indent="0">
              <a:buNone/>
            </a:pPr>
            <a:r>
              <a:rPr lang="uk-UA" sz="2000" dirty="0"/>
              <a:t>- формування антикорупційної свідомості та діяльності у жителів Чернігівського регіону..</a:t>
            </a:r>
          </a:p>
          <a:p>
            <a:pPr marL="0" indent="0">
              <a:buNone/>
            </a:pPr>
            <a:r>
              <a:rPr lang="uk-UA" sz="2000" dirty="0"/>
              <a:t> - спонукати громадськість замислилися чому необхідно знизити толерантність до корупції та брати свідому участь в антикорупційної діяльності. Надати компетенції власного правового захисту та протидії хабарництву. </a:t>
            </a:r>
          </a:p>
          <a:p>
            <a:pPr>
              <a:buFontTx/>
              <a:buChar char="-"/>
            </a:pPr>
            <a:r>
              <a:rPr lang="uk-UA" sz="2000" dirty="0"/>
              <a:t>сформувати модель поведінки щодо боротьби з корупційними проявами в сучасних умовах.</a:t>
            </a:r>
          </a:p>
          <a:p>
            <a:pPr>
              <a:buFontTx/>
              <a:buChar char="-"/>
            </a:pPr>
            <a:r>
              <a:rPr lang="uk-UA" sz="2000" dirty="0"/>
              <a:t> новини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https://www.facebook.com/razzdolkor/?ref=settings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933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4" y="1481071"/>
            <a:ext cx="8461420" cy="4803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dirty="0"/>
              <a:t> </a:t>
            </a:r>
            <a:r>
              <a:rPr lang="ru-RU" sz="2100" b="1" dirty="0">
                <a:solidFill>
                  <a:srgbClr val="242628"/>
                </a:solidFill>
              </a:rPr>
              <a:t> «</a:t>
            </a:r>
            <a:r>
              <a:rPr lang="ru-RU" sz="2100" b="1" dirty="0" err="1">
                <a:solidFill>
                  <a:srgbClr val="242628"/>
                </a:solidFill>
              </a:rPr>
              <a:t>Підтримка</a:t>
            </a:r>
            <a:r>
              <a:rPr lang="ru-RU" sz="2100" b="1" dirty="0">
                <a:solidFill>
                  <a:srgbClr val="242628"/>
                </a:solidFill>
              </a:rPr>
              <a:t> </a:t>
            </a:r>
            <a:r>
              <a:rPr lang="ru-RU" sz="2100" b="1" dirty="0" err="1">
                <a:solidFill>
                  <a:srgbClr val="242628"/>
                </a:solidFill>
              </a:rPr>
              <a:t>антикорупційних</a:t>
            </a:r>
            <a:r>
              <a:rPr lang="ru-RU" sz="2100" b="1" dirty="0">
                <a:solidFill>
                  <a:srgbClr val="242628"/>
                </a:solidFill>
              </a:rPr>
              <a:t> ОГС для </a:t>
            </a:r>
            <a:r>
              <a:rPr lang="ru-RU" sz="2100" b="1" dirty="0" err="1">
                <a:solidFill>
                  <a:srgbClr val="242628"/>
                </a:solidFill>
              </a:rPr>
              <a:t>зміцнення</a:t>
            </a:r>
            <a:r>
              <a:rPr lang="ru-RU" sz="2100" b="1" dirty="0">
                <a:solidFill>
                  <a:srgbClr val="242628"/>
                </a:solidFill>
              </a:rPr>
              <a:t> верховенства     права» 2020-2023 р.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>
                <a:solidFill>
                  <a:srgbClr val="242628"/>
                </a:solidFill>
              </a:rPr>
              <a:t> Програми МАТRА Посольства </a:t>
            </a:r>
            <a:r>
              <a:rPr lang="ru-RU" sz="2000" dirty="0" err="1">
                <a:solidFill>
                  <a:srgbClr val="242628"/>
                </a:solidFill>
              </a:rPr>
              <a:t>Королівства</a:t>
            </a:r>
            <a:r>
              <a:rPr lang="ru-RU" sz="2000" dirty="0">
                <a:solidFill>
                  <a:srgbClr val="242628"/>
                </a:solidFill>
              </a:rPr>
              <a:t> Нідерландів. </a:t>
            </a:r>
          </a:p>
          <a:p>
            <a:pPr marL="0" lvl="0" indent="0">
              <a:buClr>
                <a:srgbClr val="AD0101"/>
              </a:buClr>
              <a:buNone/>
            </a:pPr>
            <a:r>
              <a:rPr lang="ru-RU" sz="2000" dirty="0">
                <a:solidFill>
                  <a:srgbClr val="242628"/>
                </a:solidFill>
              </a:rPr>
              <a:t>                       </a:t>
            </a:r>
            <a:r>
              <a:rPr lang="uk-UA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Сума: 340 000,00 грн.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242628"/>
                </a:solidFill>
              </a:rPr>
              <a:t>Проєкт направлений на </a:t>
            </a:r>
            <a:r>
              <a:rPr lang="ru-RU" sz="2000" dirty="0" err="1">
                <a:solidFill>
                  <a:srgbClr val="242628"/>
                </a:solidFill>
              </a:rPr>
              <a:t>підвищення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рівня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участі</a:t>
            </a:r>
            <a:r>
              <a:rPr lang="ru-RU" sz="2000" dirty="0">
                <a:solidFill>
                  <a:srgbClr val="242628"/>
                </a:solidFill>
              </a:rPr>
              <a:t> органів </a:t>
            </a:r>
            <a:r>
              <a:rPr lang="ru-RU" sz="2000" dirty="0" err="1">
                <a:solidFill>
                  <a:srgbClr val="242628"/>
                </a:solidFill>
              </a:rPr>
              <a:t>громадянського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суспільства</a:t>
            </a:r>
            <a:r>
              <a:rPr lang="ru-RU" sz="2000" dirty="0">
                <a:solidFill>
                  <a:srgbClr val="242628"/>
                </a:solidFill>
              </a:rPr>
              <a:t> у реалізації антикорупційної реформи на </a:t>
            </a:r>
            <a:r>
              <a:rPr lang="ru-RU" sz="2000" dirty="0" err="1">
                <a:solidFill>
                  <a:srgbClr val="242628"/>
                </a:solidFill>
              </a:rPr>
              <a:t>місцевому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рівні</a:t>
            </a:r>
            <a:r>
              <a:rPr lang="ru-RU" sz="2000" dirty="0">
                <a:solidFill>
                  <a:srgbClr val="242628"/>
                </a:solidFill>
              </a:rPr>
              <a:t> в </a:t>
            </a:r>
            <a:r>
              <a:rPr lang="ru-RU" sz="2000" dirty="0" err="1">
                <a:solidFill>
                  <a:srgbClr val="242628"/>
                </a:solidFill>
              </a:rPr>
              <a:t>північній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частині</a:t>
            </a:r>
            <a:r>
              <a:rPr lang="ru-RU" sz="2000" dirty="0">
                <a:solidFill>
                  <a:srgbClr val="242628"/>
                </a:solidFill>
              </a:rPr>
              <a:t> України: Чернігівській, </a:t>
            </a:r>
            <a:r>
              <a:rPr lang="ru-RU" sz="2000" dirty="0" err="1">
                <a:solidFill>
                  <a:srgbClr val="242628"/>
                </a:solidFill>
              </a:rPr>
              <a:t>Сумській</a:t>
            </a:r>
            <a:r>
              <a:rPr lang="ru-RU" sz="2000" dirty="0">
                <a:solidFill>
                  <a:srgbClr val="242628"/>
                </a:solidFill>
              </a:rPr>
              <a:t> та Харківській областях.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242628"/>
                </a:solidFill>
              </a:rPr>
              <a:t>- </a:t>
            </a:r>
            <a:r>
              <a:rPr lang="ru-RU" sz="2000" dirty="0" err="1">
                <a:solidFill>
                  <a:srgbClr val="242628"/>
                </a:solidFill>
              </a:rPr>
              <a:t>навчання</a:t>
            </a:r>
            <a:r>
              <a:rPr lang="ru-RU" sz="2000" dirty="0">
                <a:solidFill>
                  <a:srgbClr val="242628"/>
                </a:solidFill>
              </a:rPr>
              <a:t>, </a:t>
            </a:r>
            <a:r>
              <a:rPr lang="ru-RU" sz="2000" dirty="0" err="1">
                <a:solidFill>
                  <a:srgbClr val="242628"/>
                </a:solidFill>
              </a:rPr>
              <a:t>тренінги</a:t>
            </a:r>
            <a:r>
              <a:rPr lang="ru-RU" sz="2000" dirty="0">
                <a:solidFill>
                  <a:srgbClr val="242628"/>
                </a:solidFill>
              </a:rPr>
              <a:t>, </a:t>
            </a:r>
            <a:r>
              <a:rPr lang="ru-RU" sz="2000" dirty="0" err="1">
                <a:solidFill>
                  <a:srgbClr val="242628"/>
                </a:solidFill>
              </a:rPr>
              <a:t>антикорупційна</a:t>
            </a:r>
            <a:r>
              <a:rPr lang="ru-RU" sz="2000" dirty="0">
                <a:solidFill>
                  <a:srgbClr val="242628"/>
                </a:solidFill>
              </a:rPr>
              <a:t> школа,  конкурс </a:t>
            </a:r>
            <a:r>
              <a:rPr lang="ru-RU" sz="2000" dirty="0" err="1">
                <a:solidFill>
                  <a:srgbClr val="242628"/>
                </a:solidFill>
              </a:rPr>
              <a:t>мінігрантів</a:t>
            </a:r>
            <a:r>
              <a:rPr lang="ru-RU" sz="2000" dirty="0">
                <a:solidFill>
                  <a:srgbClr val="242628"/>
                </a:solidFill>
              </a:rPr>
              <a:t>,  13 </a:t>
            </a:r>
            <a:r>
              <a:rPr lang="ru-RU" sz="2000" dirty="0" err="1">
                <a:solidFill>
                  <a:srgbClr val="242628"/>
                </a:solidFill>
              </a:rPr>
              <a:t>проведених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антикорупційних</a:t>
            </a:r>
            <a:r>
              <a:rPr lang="ru-RU" sz="2000" dirty="0">
                <a:solidFill>
                  <a:srgbClr val="242628"/>
                </a:solidFill>
              </a:rPr>
              <a:t> </a:t>
            </a:r>
            <a:r>
              <a:rPr lang="ru-RU" sz="2000" dirty="0" err="1">
                <a:solidFill>
                  <a:srgbClr val="242628"/>
                </a:solidFill>
              </a:rPr>
              <a:t>розслідувань</a:t>
            </a:r>
            <a:r>
              <a:rPr lang="ru-RU" sz="2000" dirty="0">
                <a:solidFill>
                  <a:srgbClr val="242628"/>
                </a:solidFill>
              </a:rPr>
              <a:t>. </a:t>
            </a:r>
            <a:r>
              <a:rPr lang="ru-RU" sz="2000" dirty="0" err="1">
                <a:solidFill>
                  <a:srgbClr val="242628"/>
                </a:solidFill>
              </a:rPr>
              <a:t>громадський</a:t>
            </a:r>
            <a:r>
              <a:rPr lang="ru-RU" sz="2000" dirty="0">
                <a:solidFill>
                  <a:srgbClr val="242628"/>
                </a:solidFill>
              </a:rPr>
              <a:t> організацій </a:t>
            </a:r>
            <a:r>
              <a:rPr lang="ru-RU" sz="2000" dirty="0" err="1">
                <a:solidFill>
                  <a:srgbClr val="242628"/>
                </a:solidFill>
              </a:rPr>
              <a:t>пілотних</a:t>
            </a:r>
            <a:r>
              <a:rPr lang="ru-RU" sz="2000" dirty="0">
                <a:solidFill>
                  <a:srgbClr val="242628"/>
                </a:solidFill>
              </a:rPr>
              <a:t> областей.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127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848" y="547344"/>
            <a:ext cx="8534400" cy="783916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Реалізовані проекти</a:t>
            </a:r>
            <a:br>
              <a:rPr lang="uk-UA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741" y="1519519"/>
            <a:ext cx="8102507" cy="4649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100" b="1" dirty="0"/>
          </a:p>
          <a:p>
            <a:pPr marL="0" indent="0" algn="ctr">
              <a:buNone/>
            </a:pPr>
            <a:r>
              <a:rPr lang="ru-RU" sz="2100" b="1" dirty="0"/>
              <a:t>«Залучення молоді для </a:t>
            </a:r>
            <a:r>
              <a:rPr lang="ru-RU" sz="2100" b="1" dirty="0" err="1"/>
              <a:t>ефективного</a:t>
            </a:r>
            <a:r>
              <a:rPr lang="ru-RU" sz="2100" b="1" dirty="0"/>
              <a:t> відновлення</a:t>
            </a:r>
          </a:p>
          <a:p>
            <a:pPr marL="0" indent="0" algn="ctr">
              <a:buNone/>
            </a:pPr>
            <a:r>
              <a:rPr lang="ru-RU" sz="2100" b="1" dirty="0"/>
              <a:t> </a:t>
            </a:r>
            <a:r>
              <a:rPr lang="ru-RU" sz="2100" b="1" dirty="0" err="1"/>
              <a:t>прикордонних</a:t>
            </a:r>
            <a:r>
              <a:rPr lang="ru-RU" sz="2100" b="1" dirty="0"/>
              <a:t> громад»</a:t>
            </a:r>
          </a:p>
          <a:p>
            <a:pPr marL="0" indent="0" algn="ctr" fontAlgn="ctr">
              <a:buNone/>
            </a:pPr>
            <a:r>
              <a:rPr lang="en-US" sz="2000" dirty="0"/>
              <a:t> German Marshall Fund of the United States</a:t>
            </a:r>
          </a:p>
          <a:p>
            <a:pPr marL="0" indent="0" algn="ctr">
              <a:buNone/>
            </a:pPr>
            <a:r>
              <a:rPr lang="uk-UA" sz="2000" dirty="0"/>
              <a:t>Фінансування – 912 642,00 грн.</a:t>
            </a:r>
          </a:p>
          <a:p>
            <a:pPr marL="0" indent="0" algn="ctr">
              <a:buNone/>
            </a:pPr>
            <a:r>
              <a:rPr lang="ru-RU" sz="2000" dirty="0"/>
              <a:t>-  </a:t>
            </a:r>
            <a:r>
              <a:rPr lang="ru-RU" sz="2000" dirty="0" err="1"/>
              <a:t>розширення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/молоді та </a:t>
            </a:r>
            <a:r>
              <a:rPr lang="ru-RU" sz="2000" dirty="0" err="1"/>
              <a:t>здатність</a:t>
            </a:r>
            <a:r>
              <a:rPr lang="ru-RU" sz="2000" dirty="0"/>
              <a:t> </a:t>
            </a:r>
            <a:r>
              <a:rPr lang="ru-RU" sz="2000" dirty="0" err="1"/>
              <a:t>реалізовувати</a:t>
            </a:r>
            <a:r>
              <a:rPr lang="ru-RU" sz="2000" dirty="0"/>
              <a:t> </a:t>
            </a:r>
            <a:r>
              <a:rPr lang="ru-RU" sz="2000" dirty="0" err="1"/>
              <a:t>молодіжні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в громадах. </a:t>
            </a:r>
          </a:p>
          <a:p>
            <a:pPr algn="ctr">
              <a:buFontTx/>
              <a:buChar char="-"/>
            </a:pPr>
            <a:r>
              <a:rPr lang="ru-RU" sz="2000" dirty="0"/>
              <a:t>залучення молоді до відновлення та </a:t>
            </a:r>
            <a:r>
              <a:rPr lang="ru-RU" sz="2000" dirty="0" err="1"/>
              <a:t>реконструкції</a:t>
            </a:r>
            <a:r>
              <a:rPr lang="ru-RU" sz="2000" dirty="0"/>
              <a:t>.</a:t>
            </a:r>
          </a:p>
          <a:p>
            <a:pPr algn="ctr">
              <a:buFontTx/>
              <a:buChar char="-"/>
            </a:pPr>
            <a:r>
              <a:rPr lang="ru-RU" sz="2000" dirty="0" err="1"/>
              <a:t>Географічне</a:t>
            </a:r>
            <a:r>
              <a:rPr lang="ru-RU" sz="2000" dirty="0"/>
              <a:t> </a:t>
            </a:r>
            <a:r>
              <a:rPr lang="ru-RU" sz="2000" dirty="0" err="1"/>
              <a:t>охоплення</a:t>
            </a:r>
            <a:r>
              <a:rPr lang="ru-RU" sz="2000" dirty="0"/>
              <a:t> проєкту: 5 </a:t>
            </a:r>
            <a:r>
              <a:rPr lang="ru-RU" sz="2000" dirty="0" err="1"/>
              <a:t>територіальних</a:t>
            </a:r>
            <a:r>
              <a:rPr lang="ru-RU" sz="2000" dirty="0"/>
              <a:t> громад Чернігівської області.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9205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07" y="130486"/>
            <a:ext cx="8534400" cy="1254562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Досягнення організації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8989454" cy="4232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   </a:t>
            </a:r>
            <a:endParaRPr lang="ru-RU" sz="20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Проведено 36 інформаційних кампаній.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Підтримано, фінансово, 13 ГО в пілотних областях для проведення антикорупційних розслідувань.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Створена діюча мережа антикорупційних організацій на півночі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56574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0" y="527527"/>
            <a:ext cx="8534400" cy="1120799"/>
          </a:xfrm>
        </p:spPr>
        <p:txBody>
          <a:bodyPr>
            <a:normAutofit/>
          </a:bodyPr>
          <a:lstStyle/>
          <a:p>
            <a:r>
              <a:rPr lang="uk-UA" i="1" dirty="0">
                <a:ln w="13335" cmpd="sng">
                  <a:solidFill>
                    <a:srgbClr val="7FD13B">
                      <a:lumMod val="5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Досягнення організації 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7094"/>
            <a:ext cx="7946265" cy="4232793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/>
              <a:t>	Підвищено ефективності зусиль, спрямованих на протидію корупції в Чернігівській, Сумській, Харківській обл.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/>
              <a:t>Проведено 13 антикорупційних розслідувань.	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Забезпечення підзвітності влади та зміцнення довіри між владою та громадськістю в тому, що стосується добросовісності у здійсненні державних закупівель.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uk-UA" sz="2000" dirty="0"/>
              <a:t>	Створена мережа антикорупційних організацій.</a:t>
            </a:r>
          </a:p>
          <a:p>
            <a:pPr lvl="1" algn="just">
              <a:spcBef>
                <a:spcPts val="1200"/>
              </a:spcBef>
              <a:tabLst>
                <a:tab pos="2637155" algn="ctr"/>
                <a:tab pos="5274310" algn="r"/>
              </a:tabLst>
            </a:pPr>
            <a:r>
              <a:rPr lang="uk-UA" sz="2000" dirty="0"/>
              <a:t> Більше 200 молодих людей долучились до </a:t>
            </a:r>
            <a:r>
              <a:rPr lang="ru-RU" sz="2000" dirty="0" err="1"/>
              <a:t>розробки</a:t>
            </a:r>
            <a:r>
              <a:rPr lang="ru-RU" sz="2000" dirty="0"/>
              <a:t> та реалізації </a:t>
            </a:r>
            <a:r>
              <a:rPr lang="ru-RU" sz="2000" dirty="0" err="1"/>
              <a:t>молодіжних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і </a:t>
            </a:r>
            <a:r>
              <a:rPr lang="ru-RU" sz="2000" dirty="0" err="1"/>
              <a:t>стратегій</a:t>
            </a:r>
            <a:r>
              <a:rPr lang="ru-RU" sz="2000" dirty="0"/>
              <a:t>.</a:t>
            </a:r>
            <a:endParaRPr lang="uk-UA" sz="2000" dirty="0"/>
          </a:p>
          <a:p>
            <a:pPr lvl="1"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32504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409</Words>
  <Application>Microsoft Office PowerPoint</Application>
  <PresentationFormat>Широкий екран</PresentationFormat>
  <Paragraphs>72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Чернігівський Центр  Прав Людини</vt:lpstr>
      <vt:lpstr>Мета </vt:lpstr>
      <vt:lpstr>Діяльність</vt:lpstr>
      <vt:lpstr>Діяльність </vt:lpstr>
      <vt:lpstr>Реалізовані проекти </vt:lpstr>
      <vt:lpstr>Реалізовані проекти </vt:lpstr>
      <vt:lpstr>Реалізовані проекти </vt:lpstr>
      <vt:lpstr>Досягнення організації  </vt:lpstr>
      <vt:lpstr>Досягнення організації </vt:lpstr>
      <vt:lpstr>Інформація про донорів </vt:lpstr>
      <vt:lpstr>Контакти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Чернігівський центр прав людини</dc:title>
  <dc:creator>Пользователь</dc:creator>
  <cp:lastModifiedBy>ADMIN</cp:lastModifiedBy>
  <cp:revision>74</cp:revision>
  <dcterms:created xsi:type="dcterms:W3CDTF">2016-03-24T17:51:56Z</dcterms:created>
  <dcterms:modified xsi:type="dcterms:W3CDTF">2024-03-12T16:43:47Z</dcterms:modified>
</cp:coreProperties>
</file>