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1" r:id="rId1"/>
  </p:sldMasterIdLst>
  <p:sldIdLst>
    <p:sldId id="256" r:id="rId2"/>
    <p:sldId id="262" r:id="rId3"/>
    <p:sldId id="267" r:id="rId4"/>
    <p:sldId id="268" r:id="rId5"/>
    <p:sldId id="264" r:id="rId6"/>
    <p:sldId id="265" r:id="rId7"/>
    <p:sldId id="260" r:id="rId8"/>
    <p:sldId id="27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71" d="100"/>
          <a:sy n="71" d="100"/>
        </p:scale>
        <p:origin x="-498"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609600" y="4463568"/>
            <a:ext cx="110744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3/17/2017</a:t>
            </a:fld>
            <a:endParaRPr lang="en-US" dirty="0"/>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ravo@cn.relc.com" TargetMode="External"/><Relationship Id="rId2" Type="http://schemas.openxmlformats.org/officeDocument/2006/relationships/hyperlink" Target="http://narodcn.in.u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11529391" cy="1292086"/>
          </a:xfrm>
        </p:spPr>
        <p:txBody>
          <a:bodyPr>
            <a:normAutofit/>
          </a:bodyPr>
          <a:lstStyle/>
          <a:p>
            <a:r>
              <a:rPr lang="uk-UA" dirty="0" smtClean="0">
                <a:solidFill>
                  <a:schemeClr val="bg1"/>
                </a:solidFill>
                <a:latin typeface="+mn-lt"/>
              </a:rPr>
              <a:t>Чернігівський центр прав людини</a:t>
            </a:r>
            <a:endParaRPr lang="ru-RU" dirty="0">
              <a:solidFill>
                <a:schemeClr val="bg1"/>
              </a:solidFill>
              <a:latin typeface="+mn-lt"/>
            </a:endParaRPr>
          </a:p>
        </p:txBody>
      </p:sp>
      <p:sp>
        <p:nvSpPr>
          <p:cNvPr id="3" name="Подзаголовок 2"/>
          <p:cNvSpPr>
            <a:spLocks noGrp="1"/>
          </p:cNvSpPr>
          <p:nvPr>
            <p:ph type="subTitle" idx="1"/>
          </p:nvPr>
        </p:nvSpPr>
        <p:spPr>
          <a:xfrm>
            <a:off x="684211" y="2842591"/>
            <a:ext cx="7704415" cy="2246244"/>
          </a:xfrm>
        </p:spPr>
        <p:txBody>
          <a:bodyPr>
            <a:normAutofit/>
          </a:bodyPr>
          <a:lstStyle/>
          <a:p>
            <a:r>
              <a:rPr lang="uk-UA" sz="4400" b="1" i="1" dirty="0" smtClean="0">
                <a:solidFill>
                  <a:schemeClr val="accent6">
                    <a:lumMod val="75000"/>
                  </a:schemeClr>
                </a:solidFill>
              </a:rPr>
              <a:t>РІЧНИЙ ЗВІТ- 201</a:t>
            </a:r>
            <a:r>
              <a:rPr lang="en-US" sz="4400" b="1" i="1" dirty="0" smtClean="0">
                <a:solidFill>
                  <a:schemeClr val="accent6">
                    <a:lumMod val="75000"/>
                  </a:schemeClr>
                </a:solidFill>
              </a:rPr>
              <a:t>6</a:t>
            </a:r>
          </a:p>
          <a:p>
            <a:endParaRPr lang="ru-RU" sz="4400" b="1" i="1" dirty="0">
              <a:solidFill>
                <a:schemeClr val="accent6">
                  <a:lumMod val="75000"/>
                </a:schemeClr>
              </a:solidFill>
            </a:endParaRPr>
          </a:p>
        </p:txBody>
      </p:sp>
    </p:spTree>
    <p:extLst>
      <p:ext uri="{BB962C8B-B14F-4D97-AF65-F5344CB8AC3E}">
        <p14:creationId xmlns:p14="http://schemas.microsoft.com/office/powerpoint/2010/main" val="51981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6295" y="510987"/>
            <a:ext cx="2838917" cy="874059"/>
          </a:xfrm>
        </p:spPr>
        <p:txBody>
          <a:bodyPr>
            <a:normAutofit/>
          </a:bodyPr>
          <a:lstStyle/>
          <a:p>
            <a:r>
              <a:rPr lang="ru-RU" sz="4400" i="1" dirty="0" smtClean="0">
                <a:solidFill>
                  <a:schemeClr val="accent6">
                    <a:lumMod val="75000"/>
                  </a:schemeClr>
                </a:solidFill>
              </a:rPr>
              <a:t>Мета</a:t>
            </a:r>
            <a:r>
              <a:rPr lang="ru-RU" sz="4400" dirty="0" smtClean="0">
                <a:solidFill>
                  <a:schemeClr val="accent6">
                    <a:lumMod val="75000"/>
                  </a:schemeClr>
                </a:solidFill>
              </a:rPr>
              <a:t> </a:t>
            </a:r>
            <a:endParaRPr lang="ru-RU" sz="4400" dirty="0">
              <a:solidFill>
                <a:schemeClr val="accent6">
                  <a:lumMod val="75000"/>
                </a:schemeClr>
              </a:solidFill>
            </a:endParaRPr>
          </a:p>
        </p:txBody>
      </p:sp>
      <p:sp>
        <p:nvSpPr>
          <p:cNvPr id="3" name="Объект 2"/>
          <p:cNvSpPr>
            <a:spLocks noGrp="1"/>
          </p:cNvSpPr>
          <p:nvPr>
            <p:ph idx="1"/>
          </p:nvPr>
        </p:nvSpPr>
        <p:spPr>
          <a:xfrm>
            <a:off x="1800317" y="1627094"/>
            <a:ext cx="8534400" cy="4424081"/>
          </a:xfrm>
        </p:spPr>
        <p:txBody>
          <a:bodyPr>
            <a:normAutofit/>
          </a:bodyPr>
          <a:lstStyle/>
          <a:p>
            <a:pPr marL="0" indent="0" algn="just">
              <a:spcAft>
                <a:spcPts val="0"/>
              </a:spcAft>
              <a:buNone/>
              <a:tabLst>
                <a:tab pos="2637155" algn="ctr"/>
                <a:tab pos="5274310" algn="r"/>
              </a:tabLst>
            </a:pPr>
            <a:r>
              <a:rPr lang="uk-UA" sz="2600" dirty="0" smtClean="0">
                <a:solidFill>
                  <a:schemeClr val="tx1"/>
                </a:solidFill>
              </a:rPr>
              <a:t>Сприяння </a:t>
            </a:r>
            <a:r>
              <a:rPr lang="uk-UA" sz="2600" dirty="0">
                <a:solidFill>
                  <a:schemeClr val="tx1"/>
                </a:solidFill>
              </a:rPr>
              <a:t>в розбудові відкритого демократичного громадянського суспільства шляхом </a:t>
            </a:r>
            <a:endParaRPr lang="uk-UA" sz="2600" dirty="0" smtClean="0">
              <a:solidFill>
                <a:schemeClr val="tx1"/>
              </a:solidFill>
            </a:endParaRPr>
          </a:p>
          <a:p>
            <a:pPr lvl="1" algn="just">
              <a:spcBef>
                <a:spcPts val="1200"/>
              </a:spcBef>
              <a:spcAft>
                <a:spcPts val="0"/>
              </a:spcAft>
              <a:tabLst>
                <a:tab pos="2637155" algn="ctr"/>
                <a:tab pos="5274310" algn="r"/>
              </a:tabLst>
            </a:pPr>
            <a:r>
              <a:rPr lang="uk-UA" sz="2400" dirty="0" smtClean="0"/>
              <a:t>захисту </a:t>
            </a:r>
            <a:r>
              <a:rPr lang="uk-UA" sz="2400" dirty="0"/>
              <a:t>та сприяння реалізації прав і свобод людини в усіх сферах суспільного життя</a:t>
            </a:r>
            <a:r>
              <a:rPr lang="uk-UA" sz="2400" dirty="0" smtClean="0"/>
              <a:t>,</a:t>
            </a:r>
          </a:p>
          <a:p>
            <a:pPr lvl="1" algn="just">
              <a:spcBef>
                <a:spcPts val="1200"/>
              </a:spcBef>
              <a:spcAft>
                <a:spcPts val="0"/>
              </a:spcAft>
              <a:tabLst>
                <a:tab pos="2637155" algn="ctr"/>
                <a:tab pos="5274310" algn="r"/>
              </a:tabLst>
            </a:pPr>
            <a:r>
              <a:rPr lang="uk-UA" sz="2400" dirty="0" smtClean="0"/>
              <a:t>провадження </a:t>
            </a:r>
            <a:r>
              <a:rPr lang="uk-UA" sz="2400" dirty="0"/>
              <a:t>культурної, екологічної, освітньої та наукової діяльності, </a:t>
            </a:r>
            <a:endParaRPr lang="uk-UA" sz="2400" dirty="0" smtClean="0"/>
          </a:p>
          <a:p>
            <a:pPr lvl="1" algn="just">
              <a:spcBef>
                <a:spcPts val="1200"/>
              </a:spcBef>
              <a:spcAft>
                <a:spcPts val="0"/>
              </a:spcAft>
              <a:tabLst>
                <a:tab pos="2637155" algn="ctr"/>
                <a:tab pos="5274310" algn="r"/>
              </a:tabLst>
            </a:pPr>
            <a:r>
              <a:rPr lang="uk-UA" sz="2400" dirty="0" smtClean="0"/>
              <a:t>сприяння </a:t>
            </a:r>
            <a:r>
              <a:rPr lang="uk-UA" sz="2400" dirty="0"/>
              <a:t>правоохоронним органам та органам державної влади у сфери боротьбі з організованою злочинністю та корупцією. </a:t>
            </a:r>
            <a:endParaRPr lang="ru-RU" sz="2400" dirty="0"/>
          </a:p>
          <a:p>
            <a:endParaRPr lang="ru-RU" dirty="0"/>
          </a:p>
        </p:txBody>
      </p:sp>
    </p:spTree>
    <p:extLst>
      <p:ext uri="{BB962C8B-B14F-4D97-AF65-F5344CB8AC3E}">
        <p14:creationId xmlns:p14="http://schemas.microsoft.com/office/powerpoint/2010/main" val="115305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a:bodyPr>
          <a:lstStyle/>
          <a:p>
            <a:r>
              <a:rPr lang="uk-UA" i="1" dirty="0">
                <a:solidFill>
                  <a:schemeClr val="accent6">
                    <a:lumMod val="75000"/>
                  </a:schemeClr>
                </a:solidFill>
              </a:rPr>
              <a:t>Д</a:t>
            </a:r>
            <a:r>
              <a:rPr lang="uk-UA" b="1" i="1" dirty="0" smtClean="0">
                <a:solidFill>
                  <a:schemeClr val="accent6">
                    <a:lumMod val="75000"/>
                  </a:schemeClr>
                </a:solidFill>
              </a:rPr>
              <a:t>іяльність</a:t>
            </a:r>
            <a:endParaRPr lang="ru-RU" b="1" i="1" dirty="0">
              <a:solidFill>
                <a:schemeClr val="accent6">
                  <a:lumMod val="75000"/>
                </a:schemeClr>
              </a:solidFill>
            </a:endParaRPr>
          </a:p>
        </p:txBody>
      </p:sp>
      <p:sp>
        <p:nvSpPr>
          <p:cNvPr id="3" name="Объект 2"/>
          <p:cNvSpPr>
            <a:spLocks noGrp="1"/>
          </p:cNvSpPr>
          <p:nvPr>
            <p:ph idx="1"/>
          </p:nvPr>
        </p:nvSpPr>
        <p:spPr>
          <a:xfrm>
            <a:off x="860612" y="1304364"/>
            <a:ext cx="10475259" cy="5325035"/>
          </a:xfrm>
        </p:spPr>
        <p:txBody>
          <a:bodyPr>
            <a:normAutofit lnSpcReduction="10000"/>
          </a:bodyPr>
          <a:lstStyle/>
          <a:p>
            <a:pPr marL="0" indent="0" algn="just">
              <a:spcAft>
                <a:spcPts val="0"/>
              </a:spcAft>
              <a:buNone/>
              <a:tabLst>
                <a:tab pos="2637155" algn="ctr"/>
                <a:tab pos="5274310" algn="r"/>
              </a:tabLst>
            </a:pPr>
            <a:r>
              <a:rPr lang="uk-UA" sz="2600" dirty="0" smtClean="0">
                <a:solidFill>
                  <a:schemeClr val="tx1"/>
                </a:solidFill>
              </a:rPr>
              <a:t>Захист </a:t>
            </a:r>
            <a:r>
              <a:rPr lang="uk-UA" sz="2600" dirty="0">
                <a:solidFill>
                  <a:schemeClr val="tx1"/>
                </a:solidFill>
              </a:rPr>
              <a:t>прав і свобод людини є одним з основних напрямків діяльності організації. </a:t>
            </a:r>
            <a:r>
              <a:rPr lang="uk-UA" sz="2600" dirty="0" smtClean="0">
                <a:solidFill>
                  <a:schemeClr val="tx1"/>
                </a:solidFill>
              </a:rPr>
              <a:t>Поєднуючи </a:t>
            </a:r>
            <a:r>
              <a:rPr lang="uk-UA" sz="2600" dirty="0">
                <a:solidFill>
                  <a:schemeClr val="tx1"/>
                </a:solidFill>
              </a:rPr>
              <a:t>теоретичний та практичний рівні, Чернігівський Центр Прав Людини працює в напрямку забезпечення дотримання прав людини. </a:t>
            </a:r>
          </a:p>
          <a:p>
            <a:pPr marL="0" indent="0" algn="just">
              <a:spcAft>
                <a:spcPts val="0"/>
              </a:spcAft>
              <a:buNone/>
              <a:tabLst>
                <a:tab pos="2637155" algn="ctr"/>
                <a:tab pos="5274310" algn="r"/>
              </a:tabLst>
            </a:pPr>
            <a:r>
              <a:rPr lang="uk-UA" sz="2600" dirty="0">
                <a:solidFill>
                  <a:schemeClr val="tx1"/>
                </a:solidFill>
              </a:rPr>
              <a:t>Діяльність включає такі напрямки, але не обмежується ними:</a:t>
            </a:r>
          </a:p>
          <a:p>
            <a:pPr lvl="1" algn="just">
              <a:spcAft>
                <a:spcPts val="0"/>
              </a:spcAft>
              <a:tabLst>
                <a:tab pos="2637155" algn="ctr"/>
                <a:tab pos="5274310" algn="r"/>
              </a:tabLst>
            </a:pPr>
            <a:r>
              <a:rPr lang="uk-UA" sz="2400" dirty="0"/>
              <a:t>	здійснення досліджень з прав людини, моніторинг підготовки проектів законів та інших правових актів;</a:t>
            </a:r>
          </a:p>
          <a:p>
            <a:pPr lvl="1" algn="just">
              <a:spcAft>
                <a:spcPts val="0"/>
              </a:spcAft>
              <a:tabLst>
                <a:tab pos="2637155" algn="ctr"/>
                <a:tab pos="5274310" algn="r"/>
              </a:tabLst>
            </a:pPr>
            <a:r>
              <a:rPr lang="uk-UA" sz="2400" dirty="0"/>
              <a:t>	здійснення постійного моніторингу дотримання прав людини та основних свобод та інформування про факти порушень;</a:t>
            </a:r>
          </a:p>
          <a:p>
            <a:pPr lvl="1" algn="just">
              <a:spcAft>
                <a:spcPts val="0"/>
              </a:spcAft>
              <a:tabLst>
                <a:tab pos="2637155" algn="ctr"/>
                <a:tab pos="5274310" algn="r"/>
              </a:tabLst>
            </a:pPr>
            <a:r>
              <a:rPr lang="uk-UA" sz="2400" dirty="0"/>
              <a:t>	захист прав людини та основних свобод в органах державної влади та місцевого самоврядування;</a:t>
            </a:r>
          </a:p>
          <a:p>
            <a:pPr lvl="1" algn="just">
              <a:spcAft>
                <a:spcPts val="0"/>
              </a:spcAft>
              <a:tabLst>
                <a:tab pos="2637155" algn="ctr"/>
                <a:tab pos="5274310" algn="r"/>
              </a:tabLst>
            </a:pPr>
            <a:r>
              <a:rPr lang="uk-UA" sz="2400" dirty="0"/>
              <a:t>	проведення освітніх заходів і кампаній, семінарів, тренінгів, конференцій тощо. </a:t>
            </a:r>
          </a:p>
        </p:txBody>
      </p:sp>
    </p:spTree>
    <p:extLst>
      <p:ext uri="{BB962C8B-B14F-4D97-AF65-F5344CB8AC3E}">
        <p14:creationId xmlns:p14="http://schemas.microsoft.com/office/powerpoint/2010/main" val="285857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Діяльність</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lnSpcReduction="10000"/>
          </a:bodyPr>
          <a:lstStyle/>
          <a:p>
            <a:pPr marL="0" indent="0" algn="just">
              <a:spcAft>
                <a:spcPts val="0"/>
              </a:spcAft>
              <a:buNone/>
              <a:tabLst>
                <a:tab pos="2637155" algn="ctr"/>
                <a:tab pos="5274310" algn="r"/>
              </a:tabLst>
            </a:pPr>
            <a:r>
              <a:rPr lang="uk-UA" sz="2600" dirty="0" smtClean="0">
                <a:solidFill>
                  <a:schemeClr val="tx1"/>
                </a:solidFill>
              </a:rPr>
              <a:t>Чернігівський </a:t>
            </a:r>
            <a:r>
              <a:rPr lang="uk-UA" sz="2600" dirty="0">
                <a:solidFill>
                  <a:schemeClr val="tx1"/>
                </a:solidFill>
              </a:rPr>
              <a:t>Центр Прав Людини працює в якості </a:t>
            </a:r>
            <a:r>
              <a:rPr lang="en-GB" sz="2600" dirty="0">
                <a:solidFill>
                  <a:schemeClr val="tx1"/>
                </a:solidFill>
              </a:rPr>
              <a:t>watch-dog </a:t>
            </a:r>
            <a:r>
              <a:rPr lang="uk-UA" sz="2600" dirty="0">
                <a:solidFill>
                  <a:schemeClr val="tx1"/>
                </a:solidFill>
              </a:rPr>
              <a:t>організації, діяльність якої полягає в критичному моніторингу діяльності будь-яких установ (уряду, бізнесу, інших організацій і т.д.) чи осіб та інформування громадськості про виявлені порушення і спонукання її до дії. </a:t>
            </a:r>
          </a:p>
          <a:p>
            <a:pPr marL="0" indent="0" algn="just">
              <a:spcAft>
                <a:spcPts val="0"/>
              </a:spcAft>
              <a:buNone/>
              <a:tabLst>
                <a:tab pos="2637155" algn="ctr"/>
                <a:tab pos="5274310" algn="r"/>
              </a:tabLst>
            </a:pPr>
            <a:endParaRPr lang="uk-UA" sz="2600" dirty="0">
              <a:solidFill>
                <a:schemeClr val="tx1"/>
              </a:solidFill>
            </a:endParaRPr>
          </a:p>
          <a:p>
            <a:pPr marL="0" indent="0" algn="just">
              <a:spcAft>
                <a:spcPts val="0"/>
              </a:spcAft>
              <a:buNone/>
              <a:tabLst>
                <a:tab pos="2637155" algn="ctr"/>
                <a:tab pos="5274310" algn="r"/>
              </a:tabLst>
            </a:pPr>
            <a:r>
              <a:rPr lang="uk-UA" sz="2600" dirty="0">
                <a:solidFill>
                  <a:schemeClr val="tx1"/>
                </a:solidFill>
              </a:rPr>
              <a:t>Громадська організація Чернігівський Центр Прав Людини має великий творчий потенціал, бо об’єднує дійсних фахівців своєї справи та залучає до співпраці представників НДО України та із за кордону, освітні заклади, Представників ЗМІ, державні установи і бізнес структури. Наш колектив вже доказав свою спроможність  втілювати необхідні для громади проекти.</a:t>
            </a:r>
          </a:p>
          <a:p>
            <a:pPr marL="0" indent="0" algn="just">
              <a:spcAft>
                <a:spcPts val="0"/>
              </a:spcAft>
              <a:buNone/>
              <a:tabLst>
                <a:tab pos="2637155" algn="ctr"/>
                <a:tab pos="5274310" algn="r"/>
              </a:tabLst>
            </a:pPr>
            <a:endParaRPr lang="uk-UA" sz="2600" dirty="0" smtClean="0">
              <a:solidFill>
                <a:schemeClr val="bg1"/>
              </a:solidFill>
            </a:endParaRPr>
          </a:p>
          <a:p>
            <a:endParaRPr lang="ru-RU" dirty="0"/>
          </a:p>
        </p:txBody>
      </p:sp>
    </p:spTree>
    <p:extLst>
      <p:ext uri="{BB962C8B-B14F-4D97-AF65-F5344CB8AC3E}">
        <p14:creationId xmlns:p14="http://schemas.microsoft.com/office/powerpoint/2010/main" val="173680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6"/>
            <a:ext cx="8534400" cy="1254562"/>
          </a:xfrm>
        </p:spPr>
        <p:txBody>
          <a:bodyPr>
            <a:normAutofit/>
          </a:bodyPr>
          <a:lstStyle/>
          <a:p>
            <a:r>
              <a:rPr lang="uk-UA" b="1" i="1" dirty="0" smtClean="0">
                <a:solidFill>
                  <a:schemeClr val="accent6">
                    <a:lumMod val="75000"/>
                  </a:scheme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a:bodyPr>
          <a:lstStyle/>
          <a:p>
            <a:pPr lvl="1" algn="just">
              <a:spcBef>
                <a:spcPts val="1200"/>
              </a:spcBef>
              <a:spcAft>
                <a:spcPts val="0"/>
              </a:spcAft>
              <a:tabLst>
                <a:tab pos="2637155" algn="ctr"/>
                <a:tab pos="5274310" algn="r"/>
              </a:tabLst>
            </a:pPr>
            <a:r>
              <a:rPr lang="uk-UA" sz="2400" dirty="0" smtClean="0">
                <a:solidFill>
                  <a:schemeClr val="bg1"/>
                </a:solidFill>
              </a:rPr>
              <a:t>	</a:t>
            </a:r>
            <a:r>
              <a:rPr lang="uk-UA" sz="2400" dirty="0" smtClean="0"/>
              <a:t>Проведено 8 моніторингових досліджень щодо дотримання прав людини в різних сферах суспільного життя, зокрема, дотримання прав інвалідів, СІН та ЛЖВ, прав нелегальних мігрантів, діяльності депутатів місцевих рад та здійснення державних закупівель.  </a:t>
            </a:r>
          </a:p>
          <a:p>
            <a:pPr lvl="1" algn="just">
              <a:spcBef>
                <a:spcPts val="1200"/>
              </a:spcBef>
              <a:spcAft>
                <a:spcPts val="0"/>
              </a:spcAft>
              <a:tabLst>
                <a:tab pos="2637155" algn="ctr"/>
                <a:tab pos="5274310" algn="r"/>
              </a:tabLst>
            </a:pPr>
            <a:r>
              <a:rPr lang="uk-UA" sz="2400" dirty="0" smtClean="0"/>
              <a:t>Надано близько 6,400 юридичних консультацій, у тому числі особам з інвалідністю та ВІЛ/СНІД, а також членам їх сімей.</a:t>
            </a:r>
          </a:p>
          <a:p>
            <a:pPr lvl="1" algn="just">
              <a:spcBef>
                <a:spcPts val="1200"/>
              </a:spcBef>
              <a:spcAft>
                <a:spcPts val="0"/>
              </a:spcAft>
              <a:tabLst>
                <a:tab pos="2637155" algn="ctr"/>
                <a:tab pos="5274310" algn="r"/>
              </a:tabLst>
            </a:pPr>
            <a:r>
              <a:rPr lang="uk-UA" sz="2400" dirty="0" smtClean="0"/>
              <a:t>Правова допомога адвоката надана 215 особам, що дозволило забезпечити дотримання законності при розгляді справ та дотримання прав осіб.</a:t>
            </a:r>
          </a:p>
          <a:p>
            <a:pPr lvl="1" algn="just">
              <a:spcBef>
                <a:spcPts val="1200"/>
              </a:spcBef>
              <a:spcAft>
                <a:spcPts val="0"/>
              </a:spcAft>
              <a:tabLst>
                <a:tab pos="2637155" algn="ctr"/>
                <a:tab pos="5274310" algn="r"/>
              </a:tabLst>
            </a:pPr>
            <a:r>
              <a:rPr lang="uk-UA" sz="2400" dirty="0" smtClean="0"/>
              <a:t>Видано 12 брошур на правову тематику.</a:t>
            </a:r>
          </a:p>
          <a:p>
            <a:pPr lvl="1" algn="just">
              <a:spcBef>
                <a:spcPts val="1200"/>
              </a:spcBef>
              <a:spcAft>
                <a:spcPts val="0"/>
              </a:spcAft>
              <a:tabLst>
                <a:tab pos="2637155" algn="ctr"/>
                <a:tab pos="5274310" algn="r"/>
              </a:tabLst>
            </a:pPr>
            <a:r>
              <a:rPr lang="uk-UA" sz="2400" dirty="0" smtClean="0"/>
              <a:t>Проведено 27 інформаційних кампаній в районах Чернігівської області.</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56574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5"/>
            <a:ext cx="8534400" cy="1507067"/>
          </a:xfrm>
        </p:spPr>
        <p:txBody>
          <a:bodyPr>
            <a:normAutofit/>
          </a:bodyPr>
          <a:lstStyle/>
          <a:p>
            <a:r>
              <a:rPr lang="uk-UA" i="1" dirty="0">
                <a:ln w="13335" cmpd="sng">
                  <a:solidFill>
                    <a:srgbClr val="7FD13B">
                      <a:lumMod val="50000"/>
                    </a:srgbClr>
                  </a:solidFill>
                  <a:prstDash val="solid"/>
                </a:ln>
                <a:solidFill>
                  <a:srgbClr val="1AB39F">
                    <a:lumMod val="75000"/>
                  </a:srgb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fontScale="92500"/>
          </a:bodyPr>
          <a:lstStyle/>
          <a:p>
            <a:pPr lvl="1" algn="just">
              <a:spcBef>
                <a:spcPts val="1200"/>
              </a:spcBef>
              <a:spcAft>
                <a:spcPts val="0"/>
              </a:spcAft>
              <a:tabLst>
                <a:tab pos="2637155" algn="ctr"/>
                <a:tab pos="5274310" algn="r"/>
              </a:tabLst>
            </a:pPr>
            <a:r>
              <a:rPr lang="uk-UA" sz="2400" dirty="0">
                <a:solidFill>
                  <a:schemeClr val="bg1"/>
                </a:solidFill>
              </a:rPr>
              <a:t>	</a:t>
            </a:r>
            <a:r>
              <a:rPr lang="uk-UA" sz="2400" dirty="0" smtClean="0"/>
              <a:t>Молодь Чернігівської </a:t>
            </a:r>
            <a:r>
              <a:rPr lang="uk-UA" sz="2400" dirty="0"/>
              <a:t>області зміцнила потенціал бути лідером і розвивати громадянське суспільство. Поширення е-навчання серед молоді. </a:t>
            </a:r>
          </a:p>
          <a:p>
            <a:pPr lvl="1" algn="just">
              <a:spcBef>
                <a:spcPts val="1200"/>
              </a:spcBef>
              <a:spcAft>
                <a:spcPts val="0"/>
              </a:spcAft>
              <a:tabLst>
                <a:tab pos="2637155" algn="ctr"/>
                <a:tab pos="5274310" algn="r"/>
              </a:tabLst>
            </a:pPr>
            <a:r>
              <a:rPr lang="uk-UA" sz="2400" dirty="0"/>
              <a:t>	Підвищено професійний потенціал організацій інвалідів у сфері захисту прав за допомогою Конвенції про Прав Інвалідів. </a:t>
            </a:r>
          </a:p>
          <a:p>
            <a:pPr lvl="1" algn="just">
              <a:spcBef>
                <a:spcPts val="1200"/>
              </a:spcBef>
              <a:spcAft>
                <a:spcPts val="0"/>
              </a:spcAft>
              <a:tabLst>
                <a:tab pos="2637155" algn="ctr"/>
                <a:tab pos="5274310" algn="r"/>
              </a:tabLst>
            </a:pPr>
            <a:r>
              <a:rPr lang="uk-UA" sz="2400" dirty="0"/>
              <a:t>	Підвищено прозорість та добросовісності у процесі здійснення державних закупівель.</a:t>
            </a:r>
          </a:p>
          <a:p>
            <a:pPr lvl="1" algn="just">
              <a:spcBef>
                <a:spcPts val="1200"/>
              </a:spcBef>
              <a:spcAft>
                <a:spcPts val="0"/>
              </a:spcAft>
              <a:tabLst>
                <a:tab pos="2637155" algn="ctr"/>
                <a:tab pos="5274310" algn="r"/>
              </a:tabLst>
            </a:pPr>
            <a:r>
              <a:rPr lang="uk-UA" sz="2400" dirty="0"/>
              <a:t>	Активна участь громадянського суспільства у здійсненні моніторингу процесу та результатів здійснення державних закупівель.</a:t>
            </a:r>
          </a:p>
          <a:p>
            <a:pPr lvl="1" algn="just">
              <a:spcBef>
                <a:spcPts val="1200"/>
              </a:spcBef>
              <a:spcAft>
                <a:spcPts val="0"/>
              </a:spcAft>
              <a:tabLst>
                <a:tab pos="2637155" algn="ctr"/>
                <a:tab pos="5274310" algn="r"/>
              </a:tabLst>
            </a:pPr>
            <a:r>
              <a:rPr lang="uk-UA" sz="2400" dirty="0" smtClean="0"/>
              <a:t>Забезпечення </a:t>
            </a:r>
            <a:r>
              <a:rPr lang="uk-UA" sz="2400" dirty="0"/>
              <a:t>підзвітності влади та зміцнення довіри між владою та громадськістю в тому, що стосується добросовісності у здійсненні державних закупівель.</a:t>
            </a:r>
          </a:p>
          <a:p>
            <a:pPr lvl="1" algn="just">
              <a:spcBef>
                <a:spcPts val="1200"/>
              </a:spcBef>
              <a:spcAft>
                <a:spcPts val="0"/>
              </a:spcAft>
              <a:tabLst>
                <a:tab pos="2637155" algn="ctr"/>
                <a:tab pos="5274310" algn="r"/>
              </a:tabLst>
            </a:pPr>
            <a:r>
              <a:rPr lang="uk-UA" sz="2400" dirty="0"/>
              <a:t>	Мінімізація умов для проявів корупції. </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40047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684212" y="1212575"/>
            <a:ext cx="9662287" cy="4578626"/>
          </a:xfrm>
        </p:spPr>
        <p:txBody>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059705196"/>
              </p:ext>
            </p:extLst>
          </p:nvPr>
        </p:nvGraphicFramePr>
        <p:xfrm>
          <a:off x="294247" y="497539"/>
          <a:ext cx="11270223" cy="5970495"/>
        </p:xfrm>
        <a:graphic>
          <a:graphicData uri="http://schemas.openxmlformats.org/drawingml/2006/table">
            <a:tbl>
              <a:tblPr>
                <a:tableStyleId>{5C22544A-7EE6-4342-B048-85BDC9FD1C3A}</a:tableStyleId>
              </a:tblPr>
              <a:tblGrid>
                <a:gridCol w="9141832"/>
                <a:gridCol w="2128391"/>
              </a:tblGrid>
              <a:tr h="461176">
                <a:tc>
                  <a:txBody>
                    <a:bodyPr/>
                    <a:lstStyle/>
                    <a:p>
                      <a:pPr algn="ctr">
                        <a:lnSpc>
                          <a:spcPct val="107000"/>
                        </a:lnSpc>
                        <a:spcAft>
                          <a:spcPts val="0"/>
                        </a:spcAft>
                      </a:pPr>
                      <a:r>
                        <a:rPr lang="uk-UA" sz="1800" b="1" dirty="0">
                          <a:solidFill>
                            <a:schemeClr val="accent6">
                              <a:lumMod val="75000"/>
                            </a:schemeClr>
                          </a:solidFill>
                          <a:effectLst/>
                        </a:rPr>
                        <a:t>Джерела фінансування діяльності</a:t>
                      </a:r>
                      <a:endParaRPr lang="ru-RU" sz="1800" b="1" dirty="0">
                        <a:solidFill>
                          <a:schemeClr val="accent6">
                            <a:lumMod val="75000"/>
                          </a:schemeClr>
                        </a:solidFill>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ctr">
                        <a:lnSpc>
                          <a:spcPct val="107000"/>
                        </a:lnSpc>
                        <a:spcAft>
                          <a:spcPts val="0"/>
                        </a:spcAft>
                      </a:pPr>
                      <a:r>
                        <a:rPr lang="uk-UA" sz="1800" b="1" dirty="0">
                          <a:effectLst/>
                        </a:rPr>
                        <a:t>Сума</a:t>
                      </a:r>
                      <a:endParaRPr lang="ru-RU" sz="1800" b="1"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dirty="0">
                          <a:effectLst/>
                        </a:rPr>
                        <a:t>Гранти</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nSpc>
                          <a:spcPct val="107000"/>
                        </a:lnSpc>
                        <a:spcAft>
                          <a:spcPts val="0"/>
                        </a:spcAft>
                      </a:pPr>
                      <a:r>
                        <a:rPr lang="uk-UA" sz="2000">
                          <a:effectLst/>
                        </a:rPr>
                        <a:t> </a:t>
                      </a:r>
                      <a:endParaRPr lang="ru-RU" sz="2000">
                        <a:effectLst/>
                        <a:latin typeface="Times New Roman" panose="02020603050405020304" pitchFamily="18" charset="0"/>
                        <a:ea typeface="Times New Roman" panose="02020603050405020304" pitchFamily="18" charset="0"/>
                      </a:endParaRPr>
                    </a:p>
                  </a:txBody>
                  <a:tcPr marL="9525" marR="9525" marT="9525" marB="9525" anchor="ctr"/>
                </a:tc>
              </a:tr>
              <a:tr h="1370374">
                <a:tc>
                  <a:txBody>
                    <a:bodyPr/>
                    <a:lstStyle/>
                    <a:p>
                      <a:pPr>
                        <a:lnSpc>
                          <a:spcPct val="107000"/>
                        </a:lnSpc>
                        <a:spcAft>
                          <a:spcPts val="0"/>
                        </a:spcAft>
                      </a:pPr>
                      <a:r>
                        <a:rPr lang="uk-UA" sz="2000" u="sng" dirty="0">
                          <a:effectLst/>
                        </a:rPr>
                        <a:t>Посольство США в Україні</a:t>
                      </a:r>
                      <a:endParaRPr lang="ru-RU" sz="2000" dirty="0">
                        <a:effectLst/>
                      </a:endParaRPr>
                    </a:p>
                    <a:p>
                      <a:pPr>
                        <a:lnSpc>
                          <a:spcPct val="107000"/>
                        </a:lnSpc>
                        <a:spcAft>
                          <a:spcPts val="0"/>
                        </a:spcAft>
                      </a:pPr>
                      <a:r>
                        <a:rPr lang="uk-UA" sz="2000" dirty="0">
                          <a:effectLst/>
                        </a:rPr>
                        <a:t>Проект: «Зміцнення міжрегіональної молодіжної співпраці та мережування»</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dirty="0">
                          <a:effectLst/>
                        </a:rPr>
                        <a:t>15 486 USD</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r h="1370374">
                <a:tc>
                  <a:txBody>
                    <a:bodyPr/>
                    <a:lstStyle/>
                    <a:p>
                      <a:pPr>
                        <a:lnSpc>
                          <a:spcPct val="107000"/>
                        </a:lnSpc>
                        <a:spcAft>
                          <a:spcPts val="0"/>
                        </a:spcAft>
                      </a:pPr>
                      <a:r>
                        <a:rPr lang="uk-UA" sz="2000" u="sng" dirty="0">
                          <a:effectLst/>
                        </a:rPr>
                        <a:t>Міжнародний фонд «Відродження»</a:t>
                      </a:r>
                      <a:endParaRPr lang="ru-RU" sz="2000" dirty="0">
                        <a:effectLst/>
                      </a:endParaRPr>
                    </a:p>
                    <a:p>
                      <a:pPr>
                        <a:lnSpc>
                          <a:spcPct val="107000"/>
                        </a:lnSpc>
                        <a:spcAft>
                          <a:spcPts val="0"/>
                        </a:spcAft>
                      </a:pPr>
                      <a:r>
                        <a:rPr lang="uk-UA" sz="2000" dirty="0">
                          <a:effectLst/>
                        </a:rPr>
                        <a:t>Проект: "Громадський контроль та боротьба із корупцією в сфері держзакупівель на Чернігівщині"</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dirty="0">
                          <a:effectLst/>
                        </a:rPr>
                        <a:t>150 275 UAH </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r h="923867">
                <a:tc>
                  <a:txBody>
                    <a:bodyPr/>
                    <a:lstStyle/>
                    <a:p>
                      <a:pPr>
                        <a:lnSpc>
                          <a:spcPct val="107000"/>
                        </a:lnSpc>
                      </a:pPr>
                      <a:r>
                        <a:rPr lang="uk-UA" sz="2000" u="sng" dirty="0">
                          <a:effectLst/>
                        </a:rPr>
                        <a:t>Місцевий </a:t>
                      </a:r>
                      <a:r>
                        <a:rPr lang="uk-UA" sz="2000" u="sng" dirty="0" smtClean="0">
                          <a:effectLst/>
                        </a:rPr>
                        <a:t>бізнес п</a:t>
                      </a:r>
                      <a:r>
                        <a:rPr lang="uk-UA" sz="2000" dirty="0" smtClean="0">
                          <a:effectLst/>
                        </a:rPr>
                        <a:t>роект</a:t>
                      </a:r>
                      <a:r>
                        <a:rPr lang="uk-UA" sz="2000" dirty="0">
                          <a:effectLst/>
                        </a:rPr>
                        <a:t>: «Інформаційно-аналітичний портал «Люстрація Антикорупція Чернігівщина» як система громадського контролю»</a:t>
                      </a:r>
                      <a:endParaRPr lang="ru-RU" sz="2000" dirty="0">
                        <a:effectLst/>
                        <a:latin typeface="Calibri" panose="020F0502020204030204" pitchFamily="34" charset="0"/>
                      </a:endParaRPr>
                    </a:p>
                  </a:txBody>
                  <a:tcPr marL="9525" marR="9525" marT="9525" marB="9525" anchor="ctr"/>
                </a:tc>
                <a:tc>
                  <a:txBody>
                    <a:bodyPr/>
                    <a:lstStyle/>
                    <a:p>
                      <a:pPr algn="r">
                        <a:lnSpc>
                          <a:spcPct val="107000"/>
                        </a:lnSpc>
                        <a:spcAft>
                          <a:spcPts val="0"/>
                        </a:spcAft>
                      </a:pPr>
                      <a:r>
                        <a:rPr lang="uk-UA" sz="2000" dirty="0">
                          <a:effectLst/>
                        </a:rPr>
                        <a:t>72 000 UAH </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a:effectLst/>
                        </a:rPr>
                        <a:t>Добровільні пожертвування</a:t>
                      </a:r>
                      <a:endParaRPr lang="ru-RU" sz="20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dirty="0">
                          <a:effectLst/>
                        </a:rPr>
                        <a:t> </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a:effectLst/>
                        </a:rPr>
                        <a:t>Добровільні пожертвування приватних осіб</a:t>
                      </a:r>
                      <a:endParaRPr lang="ru-RU" sz="20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dirty="0">
                          <a:effectLst/>
                        </a:rPr>
                        <a:t>6 615 UAH</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dirty="0">
                          <a:effectLst/>
                        </a:rPr>
                        <a:t>Пасивні доходи</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dirty="0">
                          <a:effectLst/>
                        </a:rPr>
                        <a:t>271 UAH  </a:t>
                      </a:r>
                      <a:endParaRPr lang="ru-RU" sz="2000" dirty="0">
                        <a:effectLst/>
                        <a:latin typeface="Times New Roman" panose="02020603050405020304" pitchFamily="18" charset="0"/>
                        <a:ea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80251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800" i="1" spc="40" dirty="0">
                <a:ln w="13335" cmpd="sng">
                  <a:solidFill>
                    <a:srgbClr val="7FD13B">
                      <a:lumMod val="50000"/>
                    </a:srgbClr>
                  </a:solidFill>
                  <a:prstDash val="solid"/>
                </a:ln>
                <a:solidFill>
                  <a:srgbClr val="1AB39F">
                    <a:lumMod val="75000"/>
                  </a:srgbClr>
                </a:solidFill>
              </a:rPr>
              <a:t>Інформація про донорів </a:t>
            </a:r>
            <a:endParaRPr lang="ru-RU" dirty="0"/>
          </a:p>
        </p:txBody>
      </p:sp>
      <p:sp>
        <p:nvSpPr>
          <p:cNvPr id="3" name="Объект 2"/>
          <p:cNvSpPr>
            <a:spLocks noGrp="1"/>
          </p:cNvSpPr>
          <p:nvPr>
            <p:ph idx="1"/>
          </p:nvPr>
        </p:nvSpPr>
        <p:spPr/>
        <p:txBody>
          <a:bodyPr/>
          <a:lstStyle/>
          <a:p>
            <a:r>
              <a:rPr lang="uk-UA" dirty="0" smtClean="0">
                <a:solidFill>
                  <a:schemeClr val="tx1"/>
                </a:solidFill>
              </a:rPr>
              <a:t>Міжнародний фонд Відродження</a:t>
            </a:r>
          </a:p>
          <a:p>
            <a:r>
              <a:rPr lang="uk-UA" dirty="0" smtClean="0">
                <a:solidFill>
                  <a:schemeClr val="tx1"/>
                </a:solidFill>
              </a:rPr>
              <a:t>Посольство США в Україні</a:t>
            </a:r>
          </a:p>
          <a:p>
            <a:r>
              <a:rPr lang="uk-UA" dirty="0" smtClean="0">
                <a:solidFill>
                  <a:schemeClr val="tx1"/>
                </a:solidFill>
              </a:rPr>
              <a:t>Канадський фонд підтримки місцевих ініціатив</a:t>
            </a:r>
          </a:p>
          <a:p>
            <a:r>
              <a:rPr lang="uk-UA" dirty="0" smtClean="0">
                <a:solidFill>
                  <a:schemeClr val="tx1"/>
                </a:solidFill>
              </a:rPr>
              <a:t>Міністерства Закордонних Справ республіки Естонія, Литви, Польщі </a:t>
            </a:r>
          </a:p>
          <a:p>
            <a:r>
              <a:rPr lang="uk-UA" dirty="0" smtClean="0">
                <a:solidFill>
                  <a:schemeClr val="tx1"/>
                </a:solidFill>
              </a:rPr>
              <a:t>Посольство республіки Польща в Україні</a:t>
            </a:r>
          </a:p>
          <a:p>
            <a:r>
              <a:rPr lang="uk-UA" dirty="0" smtClean="0">
                <a:solidFill>
                  <a:schemeClr val="tx1"/>
                </a:solidFill>
              </a:rPr>
              <a:t>Дім Свободи, США, та Дім Свободи, Україна</a:t>
            </a:r>
          </a:p>
          <a:p>
            <a:r>
              <a:rPr lang="uk-UA" dirty="0" smtClean="0">
                <a:solidFill>
                  <a:schemeClr val="tx1"/>
                </a:solidFill>
              </a:rPr>
              <a:t>Міжнародний фонд громадянських свобод</a:t>
            </a:r>
          </a:p>
          <a:p>
            <a:r>
              <a:rPr lang="uk-UA" dirty="0" smtClean="0">
                <a:solidFill>
                  <a:schemeClr val="tx1"/>
                </a:solidFill>
              </a:rPr>
              <a:t>Фонд підтримки прав людини та демократії Державного Департаменту США</a:t>
            </a:r>
          </a:p>
          <a:p>
            <a:r>
              <a:rPr lang="uk-UA" dirty="0" smtClean="0">
                <a:solidFill>
                  <a:schemeClr val="tx1"/>
                </a:solidFill>
              </a:rPr>
              <a:t>Чернігівська обласна та районні державні адміністрації</a:t>
            </a:r>
          </a:p>
          <a:p>
            <a:r>
              <a:rPr lang="uk-UA" dirty="0" smtClean="0">
                <a:solidFill>
                  <a:schemeClr val="tx1"/>
                </a:solidFill>
              </a:rPr>
              <a:t>Приватний бізнес</a:t>
            </a:r>
          </a:p>
          <a:p>
            <a:endParaRPr lang="ru-RU" dirty="0"/>
          </a:p>
        </p:txBody>
      </p:sp>
    </p:spTree>
    <p:extLst>
      <p:ext uri="{BB962C8B-B14F-4D97-AF65-F5344CB8AC3E}">
        <p14:creationId xmlns:p14="http://schemas.microsoft.com/office/powerpoint/2010/main" val="309149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11529391" cy="1292086"/>
          </a:xfrm>
        </p:spPr>
        <p:txBody>
          <a:bodyPr>
            <a:normAutofit/>
          </a:bodyPr>
          <a:lstStyle/>
          <a:p>
            <a:r>
              <a:rPr lang="uk-UA" sz="3600" b="1" i="1" dirty="0" smtClean="0">
                <a:solidFill>
                  <a:schemeClr val="accent6">
                    <a:lumMod val="75000"/>
                  </a:schemeClr>
                </a:solidFill>
                <a:latin typeface="+mn-lt"/>
              </a:rPr>
              <a:t>Контакти</a:t>
            </a:r>
            <a:endParaRPr lang="ru-RU" sz="3600" b="1" i="1" dirty="0">
              <a:solidFill>
                <a:schemeClr val="accent6">
                  <a:lumMod val="75000"/>
                </a:schemeClr>
              </a:solidFill>
              <a:latin typeface="+mn-lt"/>
            </a:endParaRPr>
          </a:p>
        </p:txBody>
      </p:sp>
      <p:sp>
        <p:nvSpPr>
          <p:cNvPr id="3" name="Подзаголовок 2"/>
          <p:cNvSpPr>
            <a:spLocks noGrp="1"/>
          </p:cNvSpPr>
          <p:nvPr>
            <p:ph type="subTitle" idx="1"/>
          </p:nvPr>
        </p:nvSpPr>
        <p:spPr>
          <a:xfrm>
            <a:off x="147917" y="2030505"/>
            <a:ext cx="6199095" cy="2958354"/>
          </a:xfrm>
        </p:spPr>
        <p:txBody>
          <a:bodyPr>
            <a:normAutofit fontScale="77500" lnSpcReduction="20000"/>
          </a:bodyPr>
          <a:lstStyle/>
          <a:p>
            <a:r>
              <a:rPr lang="uk-UA" sz="4000" i="1" dirty="0" smtClean="0">
                <a:solidFill>
                  <a:schemeClr val="tx1"/>
                </a:solidFill>
              </a:rPr>
              <a:t>Чернігівський Центр Прав Людини </a:t>
            </a:r>
          </a:p>
          <a:p>
            <a:r>
              <a:rPr lang="en-US" sz="4000" i="1" dirty="0">
                <a:solidFill>
                  <a:schemeClr val="bg2">
                    <a:lumMod val="50000"/>
                  </a:schemeClr>
                </a:solidFill>
                <a:hlinkClick r:id="rId2"/>
              </a:rPr>
              <a:t>http://</a:t>
            </a:r>
            <a:r>
              <a:rPr lang="en-US" sz="4000" i="1" dirty="0" smtClean="0">
                <a:solidFill>
                  <a:schemeClr val="bg2">
                    <a:lumMod val="50000"/>
                  </a:schemeClr>
                </a:solidFill>
                <a:hlinkClick r:id="rId2"/>
              </a:rPr>
              <a:t>narodcn.in.ua</a:t>
            </a:r>
            <a:endParaRPr lang="uk-UA" sz="4000" i="1" dirty="0" smtClean="0">
              <a:solidFill>
                <a:schemeClr val="bg2">
                  <a:lumMod val="50000"/>
                </a:schemeClr>
              </a:solidFill>
              <a:hlinkClick r:id="rId2"/>
            </a:endParaRPr>
          </a:p>
          <a:p>
            <a:r>
              <a:rPr lang="uk-UA" sz="4000" i="1" dirty="0" smtClean="0">
                <a:solidFill>
                  <a:schemeClr val="tx1"/>
                </a:solidFill>
              </a:rPr>
              <a:t>14017, м. Чернігів, </a:t>
            </a:r>
          </a:p>
          <a:p>
            <a:r>
              <a:rPr lang="uk-UA" sz="4000" i="1" dirty="0" smtClean="0">
                <a:solidFill>
                  <a:schemeClr val="tx1"/>
                </a:solidFill>
              </a:rPr>
              <a:t>вул. </a:t>
            </a:r>
            <a:r>
              <a:rPr lang="uk-UA" sz="4000" i="1" dirty="0" err="1" smtClean="0">
                <a:solidFill>
                  <a:schemeClr val="tx1"/>
                </a:solidFill>
              </a:rPr>
              <a:t>Жабинського</a:t>
            </a:r>
            <a:r>
              <a:rPr lang="uk-UA" sz="4000" i="1" dirty="0" smtClean="0">
                <a:solidFill>
                  <a:schemeClr val="tx1"/>
                </a:solidFill>
              </a:rPr>
              <a:t> 13/42</a:t>
            </a:r>
          </a:p>
          <a:p>
            <a:r>
              <a:rPr lang="en-US" sz="4000" i="1" dirty="0" smtClean="0">
                <a:solidFill>
                  <a:schemeClr val="bg1"/>
                </a:solidFill>
                <a:hlinkClick r:id="rId3"/>
              </a:rPr>
              <a:t>pravo@cn.relc.com</a:t>
            </a:r>
            <a:endParaRPr lang="en-US" sz="4000" i="1" dirty="0" smtClean="0">
              <a:solidFill>
                <a:schemeClr val="bg1"/>
              </a:solidFill>
            </a:endParaRPr>
          </a:p>
          <a:p>
            <a:r>
              <a:rPr lang="uk-UA" sz="4000" i="1" dirty="0" err="1" smtClean="0">
                <a:solidFill>
                  <a:schemeClr val="tx1"/>
                </a:solidFill>
              </a:rPr>
              <a:t>Тел</a:t>
            </a:r>
            <a:r>
              <a:rPr lang="uk-UA" sz="4000" i="1" dirty="0" smtClean="0">
                <a:solidFill>
                  <a:schemeClr val="tx1"/>
                </a:solidFill>
              </a:rPr>
              <a:t>./факс (0462) 67 75 75</a:t>
            </a:r>
            <a:endParaRPr lang="ru-RU" sz="4000" i="1" dirty="0">
              <a:solidFill>
                <a:schemeClr val="tx1"/>
              </a:solidFill>
            </a:endParaRPr>
          </a:p>
        </p:txBody>
      </p:sp>
    </p:spTree>
    <p:extLst>
      <p:ext uri="{BB962C8B-B14F-4D97-AF65-F5344CB8AC3E}">
        <p14:creationId xmlns:p14="http://schemas.microsoft.com/office/powerpoint/2010/main" val="243314527"/>
      </p:ext>
    </p:extLst>
  </p:cSld>
  <p:clrMapOvr>
    <a:masterClrMapping/>
  </p:clrMapOvr>
</p:sld>
</file>

<file path=ppt/theme/theme1.xml><?xml version="1.0" encoding="utf-8"?>
<a:theme xmlns:a="http://schemas.openxmlformats.org/drawingml/2006/main" name="Паркет">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123</TotalTime>
  <Words>350</Words>
  <Application>Microsoft Office PowerPoint</Application>
  <PresentationFormat>Произвольный</PresentationFormat>
  <Paragraphs>67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Паркет</vt:lpstr>
      <vt:lpstr>Чернігівський центр прав людини</vt:lpstr>
      <vt:lpstr>Мета </vt:lpstr>
      <vt:lpstr>Діяльність</vt:lpstr>
      <vt:lpstr>Діяльність </vt:lpstr>
      <vt:lpstr>Досягнення організації  </vt:lpstr>
      <vt:lpstr>Досягнення організації </vt:lpstr>
      <vt:lpstr>Презентация PowerPoint</vt:lpstr>
      <vt:lpstr>Інформація про донорів </vt:lpstr>
      <vt:lpstr>Контакти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Чернігівський центр прав людини</dc:title>
  <dc:creator>Пользователь</dc:creator>
  <cp:lastModifiedBy>Uzer</cp:lastModifiedBy>
  <cp:revision>29</cp:revision>
  <dcterms:created xsi:type="dcterms:W3CDTF">2016-03-24T17:51:56Z</dcterms:created>
  <dcterms:modified xsi:type="dcterms:W3CDTF">2017-03-17T09:02:06Z</dcterms:modified>
</cp:coreProperties>
</file>